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5" r:id="rId3"/>
    <p:sldId id="306" r:id="rId4"/>
    <p:sldId id="296" r:id="rId5"/>
    <p:sldId id="261" r:id="rId6"/>
    <p:sldId id="303" r:id="rId7"/>
    <p:sldId id="307" r:id="rId8"/>
    <p:sldId id="300" r:id="rId9"/>
    <p:sldId id="293" r:id="rId10"/>
    <p:sldId id="264" r:id="rId11"/>
    <p:sldId id="268" r:id="rId12"/>
    <p:sldId id="267" r:id="rId13"/>
    <p:sldId id="282" r:id="rId14"/>
    <p:sldId id="276" r:id="rId15"/>
    <p:sldId id="262" r:id="rId16"/>
    <p:sldId id="277" r:id="rId17"/>
    <p:sldId id="279" r:id="rId18"/>
    <p:sldId id="273" r:id="rId19"/>
    <p:sldId id="271" r:id="rId20"/>
    <p:sldId id="272" r:id="rId21"/>
    <p:sldId id="301" r:id="rId22"/>
    <p:sldId id="285" r:id="rId23"/>
    <p:sldId id="304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0099"/>
    <a:srgbClr val="66FF33"/>
    <a:srgbClr val="FFFFCC"/>
    <a:srgbClr val="660066"/>
    <a:srgbClr val="6600CC"/>
    <a:srgbClr val="66003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94660"/>
  </p:normalViewPr>
  <p:slideViewPr>
    <p:cSldViewPr>
      <p:cViewPr>
        <p:scale>
          <a:sx n="91" d="100"/>
          <a:sy n="91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B0E2D-4481-470A-8AAB-B2EC34CA40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2C49-8704-42B2-AAF5-63138A7BD1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6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7CC2D-07B6-4F6F-955E-52B12984C5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17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8BD31-12F1-4DB5-8FE6-DC1DB093C0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8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44841-340E-42FE-BD88-189DBCA14B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84E8-A433-4C39-AE83-CB596951C0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8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E0A11-0476-4BA4-8069-54434C280B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9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0A437-DE82-48A0-B03C-1328BC35A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92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EE3D3-DC8B-4875-9B8E-05DD3FB9B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59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B1D34-67A7-4B15-9960-E3115E88AC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3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44075-EBEC-4223-AEB0-F2F929C6AE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47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CC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D3C06A-72C2-4198-8C34-D461D39283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4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21.jpeg"/><Relationship Id="rId5" Type="http://schemas.openxmlformats.org/officeDocument/2006/relationships/image" Target="../media/image36.jpe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0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0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0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45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jpe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0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49.pn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50.jpe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56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55.jpe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52.png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57200" y="69850"/>
            <a:ext cx="8280400" cy="625951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2054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825" y="4509120"/>
            <a:ext cx="165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466588" y="665261"/>
            <a:ext cx="8220212" cy="480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Комнатные растения</a:t>
            </a: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8" name="Picture 2" descr="C:\Лена\0_6fdc0_155f8a6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971600" y="332656"/>
            <a:ext cx="10080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" descr="C:\Лена\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363" y="-26988"/>
            <a:ext cx="1651000" cy="2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C:\Лена\chlorophyt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0c2becc0b7d3fbe6b195b77906bd283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14335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 descr="C:\Лена\img_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21605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" descr="C:\Лена\0_6fdd6_d2beb3a6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41900"/>
            <a:ext cx="935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3" descr="7d800c6bab00c125c71ce2c2e86c4d8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4810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4" descr="c5e76091abb14fd7ba84b39567ef936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13668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 descr="C:\Лена\1329723410_asparagu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15779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" descr="C:\Лена\147u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1146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" descr="C:\Лена\Kalanchoe blossfeldiana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12557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Рисунок 2" descr="1466af16dbdd31282616fb8f7a0eeeee_600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56527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9750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572000" y="2133600"/>
            <a:ext cx="3529013" cy="1871663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Вот цветок -Щучий хвост</a:t>
            </a:r>
            <a:r>
              <a:rPr lang="ru-RU"/>
              <a:t>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Мой цветок пошел в рост.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Хвалилась громко Вера.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Растение без стебля-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это Сансевьера.</a:t>
            </a:r>
            <a:endParaRPr lang="ru-RU" b="1"/>
          </a:p>
        </p:txBody>
      </p:sp>
      <p:pic>
        <p:nvPicPr>
          <p:cNvPr id="9223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Лена\147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22812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4810" y="500042"/>
            <a:ext cx="423840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Сансевьера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(Щучий хвост)</a:t>
            </a:r>
          </a:p>
        </p:txBody>
      </p:sp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9286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9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948488" y="5013325"/>
            <a:ext cx="1155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1" descr="zonti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97425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15778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941888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72000" y="2133600"/>
            <a:ext cx="3671888" cy="21590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 растет косой,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Не умыт росой;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У него на спине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Белые пестринки,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цветы – горстями,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Красными кистями</a:t>
            </a:r>
            <a:r>
              <a:rPr lang="ru-RU" b="1">
                <a:solidFill>
                  <a:schemeClr val="bg1"/>
                </a:solidFill>
              </a:rPr>
              <a:t>.</a:t>
            </a:r>
            <a:r>
              <a:rPr lang="ru-RU"/>
              <a:t> </a:t>
            </a:r>
          </a:p>
          <a:p>
            <a:pPr algn="ctr" eaLnBrk="1" hangingPunct="1"/>
            <a:endParaRPr lang="ru-RU" b="1"/>
          </a:p>
        </p:txBody>
      </p:sp>
      <p:pic>
        <p:nvPicPr>
          <p:cNvPr id="10247" name="Picture 10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" descr="1466af16dbdd31282616fb8f7a0eeeee_6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28775"/>
            <a:ext cx="3127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9816" y="1044556"/>
            <a:ext cx="333911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Бегония</a:t>
            </a:r>
          </a:p>
        </p:txBody>
      </p:sp>
      <p:pic>
        <p:nvPicPr>
          <p:cNvPr id="10250" name="Picture 14" descr="large_30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219700" y="4868863"/>
            <a:ext cx="10112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24400"/>
            <a:ext cx="5032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9286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Своими  узкими листами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      Озеленю ваш дом,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всех отдельными кустами 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      Я награжу потом.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Своих детей очень люблю –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  Их при себе я сохраню.   </a:t>
            </a:r>
          </a:p>
        </p:txBody>
      </p:sp>
      <p:pic>
        <p:nvPicPr>
          <p:cNvPr id="11271" name="Picture 10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C:\Лена\chlorophyt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37449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12239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2713" flipH="1">
            <a:off x="827088" y="4076700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68638"/>
            <a:ext cx="649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6949" y="779701"/>
            <a:ext cx="461273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Хлорофитум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127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8" descr="large_30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867400" y="4724400"/>
            <a:ext cx="10112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1" descr="zonti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13325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714875"/>
            <a:ext cx="5032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900113" y="1773238"/>
            <a:ext cx="3168650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Хоть мы ростом низковаты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Очень любят нас ребята.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Мы целый год цветём.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Поливайте нас в поддон.</a:t>
            </a:r>
            <a:endParaRPr lang="ru-RU"/>
          </a:p>
        </p:txBody>
      </p:sp>
      <p:pic>
        <p:nvPicPr>
          <p:cNvPr id="12295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37063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1584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292" y="860837"/>
            <a:ext cx="3200941" cy="1260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Фиалка</a:t>
            </a:r>
          </a:p>
        </p:txBody>
      </p:sp>
      <p:pic>
        <p:nvPicPr>
          <p:cNvPr id="12298" name="Picture 2" descr="C:\Лена\0_6fdd6_d2beb3a6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9290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5580063" y="5157788"/>
            <a:ext cx="1492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5" descr="91e748bab16c4e68278e55edd99340e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42086">
            <a:off x="4532313" y="4557713"/>
            <a:ext cx="5762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7622 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900113" y="1773238"/>
            <a:ext cx="3527425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Традесканция плетется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Стебель тонкий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Вниз свисает.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Зеленью и красотою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Всех ребяток удивляет.</a:t>
            </a:r>
          </a:p>
          <a:p>
            <a:pPr algn="ctr" eaLnBrk="1" hangingPunct="1"/>
            <a:endParaRPr lang="ru-RU" b="1">
              <a:solidFill>
                <a:srgbClr val="002060"/>
              </a:solidFill>
            </a:endParaRP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Повешу на распорочку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Узорчатую шторочку: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Не тканую – плетёную –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Живую и зелёную. </a:t>
            </a:r>
          </a:p>
          <a:p>
            <a:pPr algn="ctr" eaLnBrk="1" hangingPunct="1"/>
            <a:endParaRPr lang="ru-RU"/>
          </a:p>
        </p:txBody>
      </p:sp>
      <p:pic>
        <p:nvPicPr>
          <p:cNvPr id="13319" name="Picture 10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17287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Лена\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1751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7287" y="505273"/>
            <a:ext cx="5072935" cy="923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Традесканция</a:t>
            </a:r>
          </a:p>
        </p:txBody>
      </p:sp>
      <p:pic>
        <p:nvPicPr>
          <p:cNvPr id="13322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97425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8" descr="large_305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651500" y="5013325"/>
            <a:ext cx="10112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9" descr="zont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33119">
            <a:off x="2124075" y="4149726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500563" y="2500313"/>
            <a:ext cx="3671887" cy="1512887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На окне в такую рань</a:t>
            </a:r>
            <a:br>
              <a:rPr lang="ru-RU" b="1"/>
            </a:br>
            <a:r>
              <a:rPr lang="ru-RU" b="1"/>
              <a:t>Распустилась герань.</a:t>
            </a:r>
            <a:br>
              <a:rPr lang="ru-RU" b="1"/>
            </a:br>
            <a:r>
              <a:rPr lang="ru-RU" b="1"/>
              <a:t>Круглые листочки,</a:t>
            </a:r>
            <a:br>
              <a:rPr lang="ru-RU" b="1"/>
            </a:br>
            <a:r>
              <a:rPr lang="ru-RU" b="1"/>
              <a:t>Пышные цветочки</a:t>
            </a:r>
            <a:br>
              <a:rPr lang="ru-RU" b="1"/>
            </a:br>
            <a:r>
              <a:rPr lang="ru-RU" b="1"/>
              <a:t>Даже очень хороши –</a:t>
            </a:r>
            <a:br>
              <a:rPr lang="ru-RU" b="1"/>
            </a:br>
            <a:r>
              <a:rPr lang="ru-RU" b="1"/>
              <a:t>Так решили малыши.</a:t>
            </a:r>
            <a:r>
              <a:rPr lang="ru-RU"/>
              <a:t> </a:t>
            </a:r>
          </a:p>
          <a:p>
            <a:pPr algn="ctr" eaLnBrk="1" hangingPunct="1"/>
            <a:endParaRPr lang="ru-RU"/>
          </a:p>
        </p:txBody>
      </p:sp>
      <p:pic>
        <p:nvPicPr>
          <p:cNvPr id="14343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97425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0c2becc0b7d3fbe6b195b77906bd283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0767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859338" y="1201738"/>
            <a:ext cx="3148012" cy="1189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7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ckham Script Pro Semibold" pitchFamily="66" charset="0"/>
              </a:rPr>
              <a:t>Герань</a:t>
            </a:r>
          </a:p>
        </p:txBody>
      </p:sp>
      <p:pic>
        <p:nvPicPr>
          <p:cNvPr id="1434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large_305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011863" y="4868863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84763"/>
            <a:ext cx="503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187450" y="1989138"/>
            <a:ext cx="3167063" cy="29511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Зима. Декабрь.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Спит  природа.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тем отрадней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видеть на окне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Фонтан цветов,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прослывший "декабристом",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Как будто вызов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бросивший зиме. </a:t>
            </a:r>
            <a:endParaRPr lang="ru-RU"/>
          </a:p>
        </p:txBody>
      </p:sp>
      <p:pic>
        <p:nvPicPr>
          <p:cNvPr id="1536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52963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584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 descr="C:\Лена\img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43926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8215" y="650855"/>
            <a:ext cx="3690049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Зигокактус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(Декабрист)</a:t>
            </a:r>
          </a:p>
        </p:txBody>
      </p:sp>
      <p:pic>
        <p:nvPicPr>
          <p:cNvPr id="15371" name="Picture 19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773613" y="487838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57041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860925"/>
            <a:ext cx="57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900113" y="1773238"/>
            <a:ext cx="3168650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 кадке вырос куст –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широк, и густ: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 как кожаный,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Плотно сложенный,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Ствол бузиновый,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Как резиновый.</a:t>
            </a:r>
            <a:r>
              <a:rPr lang="ru-RU"/>
              <a:t>   </a:t>
            </a:r>
          </a:p>
        </p:txBody>
      </p:sp>
      <p:pic>
        <p:nvPicPr>
          <p:cNvPr id="16391" name="Picture 10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15843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" descr="C:\Лена\¦д¦¬¦¦TГTБ TН¦¬¦-TБTВ¦¬¦¦ 390TА_en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29088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9717" y="711180"/>
            <a:ext cx="2873094" cy="1200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Фикус</a:t>
            </a:r>
          </a:p>
        </p:txBody>
      </p:sp>
      <p:pic>
        <p:nvPicPr>
          <p:cNvPr id="2" name="Picture 4" descr="C:\Лена\napk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97425"/>
            <a:ext cx="9286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4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3924300" y="4797425"/>
            <a:ext cx="1298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 descr="zont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33119">
            <a:off x="2184400" y="4089401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932363" y="1268413"/>
            <a:ext cx="3671887" cy="3095625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Каланхоэ врач и друг,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Вылечит нас от недуг,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Разводить везде можно,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ибо меры легки.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Проживает он, бедный,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даже в полутени.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Поливайте усердно,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но не в зимние дни.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 Зацветает он пуще,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если листья чисты.</a:t>
            </a:r>
            <a:endParaRPr lang="ru-RU" sz="1600" b="1"/>
          </a:p>
        </p:txBody>
      </p:sp>
      <p:pic>
        <p:nvPicPr>
          <p:cNvPr id="17415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68863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163" y="4437063"/>
            <a:ext cx="13668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978" y="877868"/>
            <a:ext cx="346511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Каланхоэ</a:t>
            </a:r>
          </a:p>
        </p:txBody>
      </p:sp>
      <p:pic>
        <p:nvPicPr>
          <p:cNvPr id="17418" name="Picture 1" descr="C:\Лена\Kalanchoe blossfeldiana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7560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935663" y="5187950"/>
            <a:ext cx="12239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056188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746625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572000" y="2276475"/>
            <a:ext cx="3671888" cy="17287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Вырос кустик пышный,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На окне он лишний.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Солнца он боится,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Где бы ему скрыться.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Листья – незаметные,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плоды – запретные. </a:t>
            </a:r>
            <a:endParaRPr lang="ru-RU">
              <a:solidFill>
                <a:srgbClr val="002060"/>
              </a:solidFill>
            </a:endParaRPr>
          </a:p>
          <a:p>
            <a:pPr algn="ctr" eaLnBrk="1" hangingPunct="1"/>
            <a:endParaRPr lang="ru-RU" b="1"/>
          </a:p>
        </p:txBody>
      </p:sp>
      <p:pic>
        <p:nvPicPr>
          <p:cNvPr id="18439" name="Picture 10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608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C:\Лена\1329723410_asparag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4370387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4876" y="714356"/>
            <a:ext cx="375660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Аспарагус</a:t>
            </a:r>
          </a:p>
        </p:txBody>
      </p:sp>
      <p:pic>
        <p:nvPicPr>
          <p:cNvPr id="18442" name="Picture 15" descr="large_30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372225" y="4797425"/>
            <a:ext cx="1298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 descr="zont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15093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57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97425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080120"/>
          </a:xfrm>
        </p:spPr>
        <p:txBody>
          <a:bodyPr/>
          <a:lstStyle/>
          <a:p>
            <a:pPr algn="l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 – это источник: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/>
                </a:solidFill>
              </a:rPr>
              <a:t>к</a:t>
            </a:r>
            <a:r>
              <a:rPr lang="ru-RU" dirty="0" smtClean="0">
                <a:solidFill>
                  <a:schemeClr val="accent2"/>
                </a:solidFill>
              </a:rPr>
              <a:t>расоты;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/>
                </a:solidFill>
              </a:rPr>
              <a:t>з</a:t>
            </a:r>
            <a:r>
              <a:rPr lang="ru-RU" dirty="0" smtClean="0">
                <a:solidFill>
                  <a:schemeClr val="accent2"/>
                </a:solidFill>
              </a:rPr>
              <a:t>доровья;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/>
                </a:solidFill>
              </a:rPr>
              <a:t>ч</a:t>
            </a:r>
            <a:r>
              <a:rPr lang="ru-RU" dirty="0" smtClean="0">
                <a:solidFill>
                  <a:schemeClr val="accent2"/>
                </a:solidFill>
              </a:rPr>
              <a:t>истого воздуха;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/>
                </a:solidFill>
              </a:rPr>
              <a:t>д</a:t>
            </a:r>
            <a:r>
              <a:rPr lang="ru-RU" dirty="0" smtClean="0">
                <a:solidFill>
                  <a:schemeClr val="accent2"/>
                </a:solidFill>
              </a:rPr>
              <a:t>оброты;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/>
                </a:solidFill>
              </a:rPr>
              <a:t>х</a:t>
            </a:r>
            <a:r>
              <a:rPr lang="ru-RU" dirty="0" smtClean="0">
                <a:solidFill>
                  <a:schemeClr val="accent2"/>
                </a:solidFill>
              </a:rPr>
              <a:t>орошего настроения.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5" name="Picture 34" descr="c5e76091abb14fd7ba84b39567ef93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00663"/>
            <a:ext cx="136683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Лена\1329723410_asparag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675188"/>
            <a:ext cx="15779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C:\Лена\img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957763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На  окне цветочков много,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Только вот такой один: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Капельки он выделяет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Всем известный бальзамин.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Растёт обильно,  холода не терпит,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Светолюбив,  на слово  поверьте,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Яйцевидной формы листья – 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Лист блестящий, в зубьях край.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Влагу очень, очень любит – 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Так что, помни, поливай!</a:t>
            </a:r>
            <a:endParaRPr lang="ru-RU">
              <a:solidFill>
                <a:schemeClr val="accent2"/>
              </a:solidFill>
            </a:endParaRPr>
          </a:p>
          <a:p>
            <a:pPr algn="ctr" eaLnBrk="1" hangingPunct="1"/>
            <a:endParaRPr lang="ru-RU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19463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24400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0767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9802" y="576242"/>
            <a:ext cx="4011547" cy="1908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Бальзамин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(Ванька  мокрый,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огонек)</a:t>
            </a:r>
          </a:p>
        </p:txBody>
      </p:sp>
      <p:pic>
        <p:nvPicPr>
          <p:cNvPr id="19466" name="Picture 18" descr="c5e76091abb14fd7ba84b39567ef93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6734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0" y="5013325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5" descr="large_30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061075" y="490378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Циссус</a:t>
            </a:r>
            <a:r>
              <a:rPr lang="ru-RU" smtClean="0">
                <a:solidFill>
                  <a:schemeClr val="tx1"/>
                </a:solidFill>
              </a:rPr>
              <a:t> 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Комнатный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23850" y="981075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Посмотрите! Посмотрите!</a:t>
            </a:r>
          </a:p>
          <a:p>
            <a:pPr algn="ctr" eaLnBrk="1" hangingPunct="1"/>
            <a:r>
              <a:rPr lang="ru-RU" b="1"/>
              <a:t>примула цветет.</a:t>
            </a:r>
          </a:p>
          <a:p>
            <a:pPr algn="ctr" eaLnBrk="1" hangingPunct="1"/>
            <a:r>
              <a:rPr lang="ru-RU" b="1"/>
              <a:t>И своей красотой </a:t>
            </a:r>
          </a:p>
          <a:p>
            <a:pPr algn="ctr" eaLnBrk="1" hangingPunct="1"/>
            <a:r>
              <a:rPr lang="ru-RU" b="1"/>
              <a:t>Радость нам несет!</a:t>
            </a:r>
          </a:p>
          <a:p>
            <a:pPr algn="ctr" eaLnBrk="1" hangingPunct="1"/>
            <a:r>
              <a:rPr lang="ru-RU" b="1"/>
              <a:t>Шершавые, круглые листочки!</a:t>
            </a:r>
          </a:p>
          <a:p>
            <a:pPr algn="ctr" eaLnBrk="1" hangingPunct="1"/>
            <a:r>
              <a:rPr lang="ru-RU" b="1"/>
              <a:t>Яркие, красивые цветочки!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20487" name="Picture 9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7287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 descr="9048a374d5c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4B"/>
              </a:clrFrom>
              <a:clrTo>
                <a:srgbClr val="FEFE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073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143504" y="1214422"/>
            <a:ext cx="2984663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ja-JP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Примула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490" name="Picture 20" descr="zon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37063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52963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 descr="large_30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219700" y="4652963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5288" y="620713"/>
            <a:ext cx="8280400" cy="554513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До чего забавный ёжик –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Он без ручек и без ножек,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Жил в пустыне он всегда,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Где отсутствует вода.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теперь живёт в горшочке.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Это Кактус – мой цветочек.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Не цветёт который год,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Очень медленно растёт. </a:t>
            </a:r>
          </a:p>
          <a:p>
            <a:pPr algn="ctr" eaLnBrk="1" hangingPunct="1"/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21511" name="Picture 9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17287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5867" y="469880"/>
            <a:ext cx="2874248" cy="1107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Кактус</a:t>
            </a:r>
          </a:p>
        </p:txBody>
      </p:sp>
      <p:pic>
        <p:nvPicPr>
          <p:cNvPr id="21513" name="Picture 16" descr="7d800c6bab00c125c71ce2c2e86c4d8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1358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 descr="zon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926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4932363" y="4652963"/>
            <a:ext cx="1492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large_30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135688" y="4422775"/>
            <a:ext cx="10795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7622 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22534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714500"/>
            <a:ext cx="165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2286000" y="1000125"/>
            <a:ext cx="43195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b="1" i="1" dirty="0">
              <a:solidFill>
                <a:srgbClr val="660066"/>
              </a:solidFill>
            </a:endParaRPr>
          </a:p>
          <a:p>
            <a:pPr eaLnBrk="1" hangingPunct="1"/>
            <a:r>
              <a:rPr lang="ru-RU" altLang="ja-JP" b="1" i="1" dirty="0">
                <a:solidFill>
                  <a:srgbClr val="0000FF"/>
                </a:solidFill>
              </a:rPr>
              <a:t>Любите природу!</a:t>
            </a:r>
          </a:p>
          <a:p>
            <a:pPr eaLnBrk="1" hangingPunct="1"/>
            <a:r>
              <a:rPr lang="ru-RU" altLang="ja-JP" b="1" i="1" dirty="0">
                <a:solidFill>
                  <a:srgbClr val="0000FF"/>
                </a:solidFill>
              </a:rPr>
              <a:t>Берегите её!</a:t>
            </a:r>
            <a:r>
              <a:rPr lang="ru-RU" altLang="ja-JP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2536" name="Picture 2" descr="C:\Лена\535fd6da71f0604fb6b105db1665d7b1_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Лена\gorsh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469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 descr="C:\Лена\0_6fdc0_155f8a6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3059832" y="5301208"/>
            <a:ext cx="100806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C:\Лена\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651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 descr="C:\Лена\chlorophytu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7" descr="0c2becc0b7d3fbe6b195b77906bd283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14688"/>
            <a:ext cx="143351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" descr="C:\Лена\img_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143250"/>
            <a:ext cx="21605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" descr="C:\Лена\¦д¦¬¦¦TГTБ TН¦¬¦-TБTВ¦¬¦¦ 390TА_en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17633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" descr="C:\Лена\0_6fdd6_d2beb3a6_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01208"/>
            <a:ext cx="935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33" descr="7d800c6bab00c125c71ce2c2e86c4d8d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73216"/>
            <a:ext cx="4810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34" descr="c5e76091abb14fd7ba84b39567ef936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786313"/>
            <a:ext cx="136683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35" descr="123_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9C7D4"/>
              </a:clrFrom>
              <a:clrTo>
                <a:srgbClr val="C9C7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298575" cy="14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" descr="C:\Лена\1329723410_asparagu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15779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" descr="C:\Лена\147u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14688"/>
            <a:ext cx="9271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1" descr="C:\Лена\Kalanchoe blossfeldiana 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255713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Рисунок 2" descr="1466af16dbdd31282616fb8f7a0eeeee_600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15652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6911975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ja-JP" sz="3600" b="1" dirty="0" smtClean="0">
                <a:solidFill>
                  <a:srgbClr val="6600CC"/>
                </a:solidFill>
              </a:rPr>
              <a:t>Комнатным растениям необходимы:</a:t>
            </a:r>
          </a:p>
          <a:p>
            <a:pPr eaLnBrk="1" hangingPunct="1"/>
            <a:endParaRPr lang="ru-RU" altLang="ja-JP" sz="3600" b="1" dirty="0" smtClean="0">
              <a:solidFill>
                <a:srgbClr val="6600CC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ja-JP" sz="3600" b="1" dirty="0" smtClean="0">
                <a:solidFill>
                  <a:schemeClr val="accent2"/>
                </a:solidFill>
              </a:rPr>
              <a:t>с</a:t>
            </a:r>
            <a:r>
              <a:rPr lang="ru-RU" altLang="ja-JP" sz="3600" b="1" dirty="0" smtClean="0">
                <a:solidFill>
                  <a:schemeClr val="accent2"/>
                </a:solidFill>
              </a:rPr>
              <a:t>вет, тепло;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ja-JP" sz="3600" b="1" dirty="0" smtClean="0">
                <a:solidFill>
                  <a:schemeClr val="accent2"/>
                </a:solidFill>
              </a:rPr>
              <a:t>в</a:t>
            </a:r>
            <a:r>
              <a:rPr lang="ru-RU" altLang="ja-JP" sz="3600" b="1" dirty="0" smtClean="0">
                <a:solidFill>
                  <a:schemeClr val="accent2"/>
                </a:solidFill>
              </a:rPr>
              <a:t>ода;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ja-JP" sz="3600" b="1" dirty="0" smtClean="0">
                <a:solidFill>
                  <a:schemeClr val="accent2"/>
                </a:solidFill>
              </a:rPr>
              <a:t>в</a:t>
            </a:r>
            <a:r>
              <a:rPr lang="ru-RU" altLang="ja-JP" sz="3600" b="1" dirty="0" smtClean="0">
                <a:solidFill>
                  <a:schemeClr val="accent2"/>
                </a:solidFill>
              </a:rPr>
              <a:t>оздух;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ja-JP" sz="3600" b="1" dirty="0" smtClean="0">
                <a:solidFill>
                  <a:schemeClr val="accent2"/>
                </a:solidFill>
              </a:rPr>
              <a:t>п</a:t>
            </a:r>
            <a:r>
              <a:rPr lang="ru-RU" altLang="ja-JP" sz="3600" b="1" dirty="0" smtClean="0">
                <a:solidFill>
                  <a:schemeClr val="accent2"/>
                </a:solidFill>
              </a:rPr>
              <a:t>очва.</a:t>
            </a:r>
            <a:r>
              <a:rPr lang="ru-RU" altLang="ja-JP" sz="1800" b="1" dirty="0">
                <a:solidFill>
                  <a:srgbClr val="0000FF"/>
                </a:solidFill>
              </a:rPr>
              <a:t/>
            </a:r>
            <a:br>
              <a:rPr lang="ru-RU" altLang="ja-JP" sz="1800" b="1" dirty="0">
                <a:solidFill>
                  <a:srgbClr val="0000FF"/>
                </a:solidFill>
              </a:rPr>
            </a:br>
            <a:endParaRPr lang="ru-RU" sz="1200" b="1" dirty="0">
              <a:solidFill>
                <a:srgbClr val="0000FF"/>
              </a:solidFill>
            </a:endParaRPr>
          </a:p>
          <a:p>
            <a:pPr eaLnBrk="1" hangingPunct="1"/>
            <a:endParaRPr lang="ru-RU" sz="1400" b="1" dirty="0">
              <a:solidFill>
                <a:srgbClr val="0000FF"/>
              </a:solidFill>
            </a:endParaRPr>
          </a:p>
          <a:p>
            <a:pPr eaLnBrk="1" hangingPunct="1"/>
            <a:endParaRPr lang="ru-RU" sz="1400" b="1" dirty="0">
              <a:solidFill>
                <a:srgbClr val="0000FF"/>
              </a:solidFill>
            </a:endParaRPr>
          </a:p>
          <a:p>
            <a:pPr eaLnBrk="1" hangingPunct="1"/>
            <a:endParaRPr lang="ru-RU" sz="2000" dirty="0"/>
          </a:p>
          <a:p>
            <a:pPr eaLnBrk="1" hangingPunct="1"/>
            <a:endParaRPr lang="ru-RU" sz="2000" dirty="0"/>
          </a:p>
        </p:txBody>
      </p:sp>
      <p:pic>
        <p:nvPicPr>
          <p:cNvPr id="4103" name="Picture 10" descr="1346531918_garden_watering_cans_all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25923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7414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c5e76091abb14fd7ba84b39567ef93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941888"/>
            <a:ext cx="10795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691197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ja-JP" sz="3600" b="1" dirty="0" smtClean="0">
                <a:solidFill>
                  <a:srgbClr val="6600CC"/>
                </a:solidFill>
              </a:rPr>
              <a:t>Иметь  представления</a:t>
            </a:r>
            <a:r>
              <a:rPr lang="ru-RU" altLang="ja-JP" sz="1800" b="1" dirty="0">
                <a:solidFill>
                  <a:srgbClr val="0000FF"/>
                </a:solidFill>
              </a:rPr>
              <a:t/>
            </a:r>
            <a:br>
              <a:rPr lang="ru-RU" altLang="ja-JP" sz="1800" b="1" dirty="0">
                <a:solidFill>
                  <a:srgbClr val="0000FF"/>
                </a:solidFill>
              </a:rPr>
            </a:br>
            <a:endParaRPr lang="ru-RU" sz="1200" b="1" dirty="0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 dirty="0">
                <a:solidFill>
                  <a:srgbClr val="0000FF"/>
                </a:solidFill>
              </a:rPr>
              <a:t>По потребностям  в воде растения </a:t>
            </a:r>
          </a:p>
          <a:p>
            <a:pPr eaLnBrk="1" hangingPunct="1"/>
            <a:r>
              <a:rPr lang="ru-RU" altLang="ja-JP" sz="1800" b="1" dirty="0">
                <a:solidFill>
                  <a:srgbClr val="0000FF"/>
                </a:solidFill>
              </a:rPr>
              <a:t>делятся на три группы </a:t>
            </a:r>
            <a:r>
              <a:rPr lang="ru-RU" altLang="ja-JP" sz="1800" b="1" dirty="0" smtClean="0">
                <a:solidFill>
                  <a:srgbClr val="0000FF"/>
                </a:solidFill>
              </a:rPr>
              <a:t>:</a:t>
            </a:r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/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ja-JP" sz="1800" b="1" dirty="0">
                <a:solidFill>
                  <a:srgbClr val="0000FF"/>
                </a:solidFill>
              </a:rPr>
              <a:t>водолюбивые </a:t>
            </a:r>
          </a:p>
          <a:p>
            <a:pPr eaLnBrk="1" hangingPunct="1">
              <a:buFont typeface="Arial" pitchFamily="34" charset="0"/>
              <a:buChar char="•"/>
            </a:pPr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ja-JP" sz="1800" b="1" dirty="0">
                <a:solidFill>
                  <a:srgbClr val="0000FF"/>
                </a:solidFill>
              </a:rPr>
              <a:t> со средней потребностью во влаге </a:t>
            </a:r>
          </a:p>
          <a:p>
            <a:pPr eaLnBrk="1" hangingPunct="1">
              <a:buFont typeface="Arial" pitchFamily="34" charset="0"/>
              <a:buChar char="•"/>
            </a:pPr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ja-JP" sz="1800" b="1" dirty="0">
                <a:solidFill>
                  <a:srgbClr val="0000FF"/>
                </a:solidFill>
              </a:rPr>
              <a:t>потребляющие небольшое </a:t>
            </a:r>
          </a:p>
          <a:p>
            <a:pPr eaLnBrk="1" hangingPunct="1"/>
            <a:r>
              <a:rPr lang="ru-RU" altLang="ja-JP" sz="1800" b="1" dirty="0">
                <a:solidFill>
                  <a:srgbClr val="0000FF"/>
                </a:solidFill>
              </a:rPr>
              <a:t>количество воды </a:t>
            </a:r>
            <a:endParaRPr lang="ru-RU" sz="1800" b="1" dirty="0">
              <a:solidFill>
                <a:srgbClr val="0000FF"/>
              </a:solidFill>
            </a:endParaRPr>
          </a:p>
          <a:p>
            <a:pPr eaLnBrk="1" hangingPunct="1"/>
            <a:endParaRPr lang="ru-RU" sz="1400" b="1" dirty="0">
              <a:solidFill>
                <a:srgbClr val="0000FF"/>
              </a:solidFill>
            </a:endParaRPr>
          </a:p>
          <a:p>
            <a:pPr eaLnBrk="1" hangingPunct="1"/>
            <a:endParaRPr lang="ru-RU" sz="1400" b="1" dirty="0">
              <a:solidFill>
                <a:srgbClr val="0000FF"/>
              </a:solidFill>
            </a:endParaRPr>
          </a:p>
          <a:p>
            <a:pPr eaLnBrk="1" hangingPunct="1"/>
            <a:endParaRPr lang="ru-RU" sz="2000" dirty="0"/>
          </a:p>
          <a:p>
            <a:pPr eaLnBrk="1" hangingPunct="1"/>
            <a:endParaRPr lang="ru-RU" sz="2000" dirty="0"/>
          </a:p>
        </p:txBody>
      </p:sp>
      <p:pic>
        <p:nvPicPr>
          <p:cNvPr id="4103" name="Picture 10" descr="1346531918_garden_watering_cans_all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25923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7414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5762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503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c5e76091abb14fd7ba84b39567ef936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941888"/>
            <a:ext cx="10795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5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467544" y="692696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ja-JP" sz="2400" b="1" dirty="0">
                <a:solidFill>
                  <a:srgbClr val="7030A0"/>
                </a:solidFill>
              </a:rPr>
              <a:t>Растения  по отношению к интенсивности света </a:t>
            </a:r>
          </a:p>
          <a:p>
            <a:pPr eaLnBrk="1" hangingPunct="1"/>
            <a:r>
              <a:rPr lang="ru-RU" altLang="ja-JP" sz="2400" b="1" dirty="0">
                <a:solidFill>
                  <a:srgbClr val="7030A0"/>
                </a:solidFill>
              </a:rPr>
              <a:t>делятся на три </a:t>
            </a:r>
            <a:r>
              <a:rPr lang="ru-RU" altLang="ja-JP" sz="2400" b="1" dirty="0" smtClean="0">
                <a:solidFill>
                  <a:srgbClr val="7030A0"/>
                </a:solidFill>
              </a:rPr>
              <a:t>групп:</a:t>
            </a:r>
            <a:endParaRPr lang="ru-RU" altLang="ja-JP" sz="2400" b="1" dirty="0">
              <a:solidFill>
                <a:srgbClr val="7030A0"/>
              </a:solidFill>
            </a:endParaRPr>
          </a:p>
          <a:p>
            <a:pPr eaLnBrk="1" hangingPunct="1"/>
            <a:endParaRPr lang="ru-RU" altLang="ja-JP" sz="2400" b="1" dirty="0">
              <a:solidFill>
                <a:srgbClr val="CC0099"/>
              </a:solidFill>
            </a:endParaRPr>
          </a:p>
          <a:p>
            <a:pPr eaLnBrk="1" hangingPunct="1"/>
            <a:endParaRPr lang="ru-RU" altLang="ja-JP" b="1" dirty="0">
              <a:solidFill>
                <a:srgbClr val="660066"/>
              </a:solidFill>
            </a:endParaRPr>
          </a:p>
          <a:p>
            <a:pPr eaLnBrk="1" hangingPunct="1"/>
            <a:endParaRPr lang="ru-RU" altLang="ja-JP" b="1" dirty="0">
              <a:solidFill>
                <a:srgbClr val="6600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ja-JP" sz="2400" b="1" dirty="0">
                <a:solidFill>
                  <a:srgbClr val="0070C0"/>
                </a:solidFill>
              </a:rPr>
              <a:t>светолюбивые</a:t>
            </a:r>
          </a:p>
          <a:p>
            <a:pPr eaLnBrk="1" hangingPunct="1">
              <a:buFont typeface="Arial" pitchFamily="34" charset="0"/>
              <a:buChar char="•"/>
            </a:pPr>
            <a:endParaRPr lang="ru-RU" altLang="ja-JP" sz="2400" b="1" dirty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endParaRPr lang="ru-RU" altLang="ja-JP" sz="2400" b="1" dirty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ja-JP" sz="2400" b="1" dirty="0">
                <a:solidFill>
                  <a:srgbClr val="0070C0"/>
                </a:solidFill>
              </a:rPr>
              <a:t>теневыносливые </a:t>
            </a:r>
          </a:p>
          <a:p>
            <a:pPr eaLnBrk="1" hangingPunct="1">
              <a:buFont typeface="Arial" pitchFamily="34" charset="0"/>
              <a:buChar char="•"/>
            </a:pPr>
            <a:endParaRPr lang="ru-RU" altLang="ja-JP" sz="2400" b="1" dirty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endParaRPr lang="ru-RU" altLang="ja-JP" sz="2400" b="1" dirty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ru-RU" altLang="ja-JP" sz="2400" b="1" dirty="0">
                <a:solidFill>
                  <a:srgbClr val="0070C0"/>
                </a:solidFill>
              </a:rPr>
              <a:t>тенелюбивые </a:t>
            </a:r>
          </a:p>
          <a:p>
            <a:pPr eaLnBrk="1" hangingPunct="1"/>
            <a:endParaRPr lang="ru-RU" sz="2400" b="1" dirty="0">
              <a:solidFill>
                <a:srgbClr val="FF0066"/>
              </a:solidFill>
            </a:endParaRPr>
          </a:p>
          <a:p>
            <a:pPr eaLnBrk="1" hangingPunct="1"/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8172450" y="3789363"/>
            <a:ext cx="71438" cy="2159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b="1"/>
          </a:p>
        </p:txBody>
      </p:sp>
      <p:pic>
        <p:nvPicPr>
          <p:cNvPr id="512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12160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5" descr="zon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8" descr="0_7a894_cd6a300e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37854">
            <a:off x="6884988" y="3470275"/>
            <a:ext cx="1955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9" descr="0c2becc0b7d3fbe6b195b77906bd283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13100"/>
            <a:ext cx="10636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6150" name="Picture 6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69119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660066"/>
                </a:solidFill>
              </a:rPr>
              <a:t>Трудовой инвентарь:</a:t>
            </a:r>
          </a:p>
          <a:p>
            <a:pPr algn="ctr" eaLnBrk="1" hangingPunct="1"/>
            <a:endParaRPr lang="ru-RU" sz="2400" b="1" i="1">
              <a:solidFill>
                <a:srgbClr val="660066"/>
              </a:solidFill>
            </a:endParaRPr>
          </a:p>
          <a:p>
            <a:pPr algn="ctr" eaLnBrk="1" hangingPunct="1"/>
            <a:endParaRPr lang="ru-RU" sz="2400" b="1" i="1">
              <a:solidFill>
                <a:srgbClr val="660066"/>
              </a:solidFill>
            </a:endParaRPr>
          </a:p>
          <a:p>
            <a:pPr eaLnBrk="1" hangingPunct="1"/>
            <a:endParaRPr lang="ru-RU" sz="1800" b="1" i="1">
              <a:solidFill>
                <a:srgbClr val="660066"/>
              </a:solidFill>
            </a:endParaRPr>
          </a:p>
        </p:txBody>
      </p:sp>
      <p:pic>
        <p:nvPicPr>
          <p:cNvPr id="6152" name="Picture 2" descr="C:\Лена\0_6fdc0_155f8a6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6372225" y="3933825"/>
            <a:ext cx="10080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c5e76091abb14fd7ba84b39567ef93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3375"/>
            <a:ext cx="13668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900113" y="1916113"/>
            <a:ext cx="866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7810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561975" y="3519488"/>
            <a:ext cx="10779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032000" y="2152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80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103438" y="1989138"/>
            <a:ext cx="520541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/>
              <a:t>рыхлитель</a:t>
            </a:r>
          </a:p>
          <a:p>
            <a:endParaRPr lang="ru-RU" sz="2400"/>
          </a:p>
          <a:p>
            <a:r>
              <a:rPr lang="ru-RU" sz="2400"/>
              <a:t>тряпочки для протирания пыли </a:t>
            </a:r>
          </a:p>
          <a:p>
            <a:endParaRPr lang="ru-RU" sz="2400"/>
          </a:p>
          <a:p>
            <a:r>
              <a:rPr lang="ru-RU" sz="2400"/>
              <a:t>кисточки для протирания пыли </a:t>
            </a:r>
          </a:p>
          <a:p>
            <a:endParaRPr lang="ru-RU" sz="2400"/>
          </a:p>
          <a:p>
            <a:r>
              <a:rPr lang="ru-RU" sz="2400"/>
              <a:t>пульверизаторы,</a:t>
            </a:r>
            <a:r>
              <a:rPr lang="ru-RU" sz="1800"/>
              <a:t> </a:t>
            </a:r>
          </a:p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63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7622 0.00301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7200" dirty="0" smtClean="0">
                <a:solidFill>
                  <a:srgbClr val="002060"/>
                </a:solidFill>
              </a:rPr>
              <a:t>Д</a:t>
            </a:r>
            <a:r>
              <a:rPr lang="ru-RU" sz="7200" dirty="0" smtClean="0">
                <a:solidFill>
                  <a:srgbClr val="002060"/>
                </a:solidFill>
              </a:rPr>
              <a:t>авайте познакомимся!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7175" name="Picture 12" descr="0_7a894_cd6a300e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5e76091abb14fd7ba84b39567ef93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3668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 descr="0c2becc0b7d3fbe6b195b77906bd283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14335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C:\Лена\Kalanchoe blossfeldiana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2557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00063" y="714375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r>
              <a:rPr lang="ru-RU" b="1"/>
              <a:t>В доме моем поселилась Кливия.</a:t>
            </a:r>
          </a:p>
          <a:p>
            <a:pPr algn="ctr" eaLnBrk="1" hangingPunct="1"/>
            <a:r>
              <a:rPr lang="ru-RU" b="1"/>
              <a:t>Я постараюсь, пусть </a:t>
            </a:r>
          </a:p>
          <a:p>
            <a:pPr algn="ctr" eaLnBrk="1" hangingPunct="1"/>
            <a:r>
              <a:rPr lang="ru-RU" b="1"/>
              <a:t>будет она счастливая!</a:t>
            </a:r>
          </a:p>
          <a:p>
            <a:pPr algn="ctr" eaLnBrk="1" hangingPunct="1"/>
            <a:r>
              <a:rPr lang="ru-RU" b="1"/>
              <a:t>На подоконник её не поставлю</a:t>
            </a:r>
          </a:p>
          <a:p>
            <a:pPr algn="ctr" eaLnBrk="1" hangingPunct="1"/>
            <a:r>
              <a:rPr lang="ru-RU" b="1"/>
              <a:t>Солнца она боится,</a:t>
            </a:r>
          </a:p>
          <a:p>
            <a:pPr algn="ctr" eaLnBrk="1" hangingPunct="1"/>
            <a:r>
              <a:rPr lang="ru-RU" b="1"/>
              <a:t>Теплой водой полью,</a:t>
            </a:r>
          </a:p>
          <a:p>
            <a:pPr algn="ctr" eaLnBrk="1" hangingPunct="1"/>
            <a:r>
              <a:rPr lang="ru-RU" b="1"/>
              <a:t> Не много ей надо водицы.</a:t>
            </a:r>
          </a:p>
          <a:p>
            <a:pPr algn="ctr" eaLnBrk="1" hangingPunct="1"/>
            <a:r>
              <a:rPr lang="ru-RU" b="1"/>
              <a:t>Весна пришла.</a:t>
            </a:r>
          </a:p>
          <a:p>
            <a:pPr algn="ctr" eaLnBrk="1" hangingPunct="1"/>
            <a:r>
              <a:rPr lang="ru-RU" b="1"/>
              <a:t>И вот цветет Кливия,</a:t>
            </a:r>
          </a:p>
          <a:p>
            <a:pPr algn="ctr" eaLnBrk="1" hangingPunct="1"/>
            <a:r>
              <a:rPr lang="ru-RU" b="1"/>
              <a:t>Оранжевым ярким цветом</a:t>
            </a:r>
          </a:p>
          <a:p>
            <a:pPr algn="ctr" eaLnBrk="1" hangingPunct="1"/>
            <a:r>
              <a:rPr lang="ru-RU" b="1"/>
              <a:t>Словно Лилия.</a:t>
            </a:r>
          </a:p>
          <a:p>
            <a:pPr algn="ctr" eaLnBrk="1" hangingPunct="1"/>
            <a:endParaRPr lang="ru-RU" b="1"/>
          </a:p>
          <a:p>
            <a:pPr algn="ctr" eaLnBrk="1" hangingPunct="1"/>
            <a:r>
              <a:rPr lang="ru-RU" b="1"/>
              <a:t> 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7175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large_30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435600" y="4652963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kli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33226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403350" y="1052513"/>
            <a:ext cx="34639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Кливия 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97425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9286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16 -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10509 L -0.08368 -0.168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68 -0.16805 L -0.04444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93675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Есть растение — алоэ.</a:t>
            </a:r>
            <a:br>
              <a:rPr lang="ru-RU" b="1"/>
            </a:br>
            <a:r>
              <a:rPr lang="ru-RU" b="1"/>
              <a:t>Оно целебное такое!</a:t>
            </a:r>
            <a:br>
              <a:rPr lang="ru-RU" b="1"/>
            </a:br>
            <a:r>
              <a:rPr lang="ru-RU" b="1"/>
              <a:t>На ранку стоит капнуть сок —</a:t>
            </a:r>
            <a:br>
              <a:rPr lang="ru-RU" b="1"/>
            </a:br>
            <a:r>
              <a:rPr lang="ru-RU" b="1"/>
              <a:t>И заживёт в кратчайший срок.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8199" name="Picture 3" descr="C:\Лена\gorsh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11636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C:\Лена\535fd6da71f0604fb6b105db1665d7b1_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0_7a894_cd6a300e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08500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9991" y="947717"/>
            <a:ext cx="26314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АЛОЭ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(столетник)</a:t>
            </a:r>
          </a:p>
        </p:txBody>
      </p:sp>
      <p:pic>
        <p:nvPicPr>
          <p:cNvPr id="8204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 descr="large_30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292725" y="494188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68863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512</Words>
  <Application>Microsoft Office PowerPoint</Application>
  <PresentationFormat>Экран (4:3)</PresentationFormat>
  <Paragraphs>190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Комнатные растения – это источник:      </vt:lpstr>
      <vt:lpstr>Слайд 3</vt:lpstr>
      <vt:lpstr>Слайд 4</vt:lpstr>
      <vt:lpstr>Слайд 5</vt:lpstr>
      <vt:lpstr>Слайд 6</vt:lpstr>
      <vt:lpstr> Давайте познакомимся!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Циссус   Комнатный</vt:lpstr>
      <vt:lpstr>Слайд 22</vt:lpstr>
      <vt:lpstr>Слайд 23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32</cp:revision>
  <dcterms:created xsi:type="dcterms:W3CDTF">2014-05-11T11:12:29Z</dcterms:created>
  <dcterms:modified xsi:type="dcterms:W3CDTF">2020-04-17T17:03:41Z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2593696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