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105"/>
    <a:srgbClr val="FF00FF"/>
    <a:srgbClr val="996600"/>
    <a:srgbClr val="003A1A"/>
    <a:srgbClr val="AF04FC"/>
    <a:srgbClr val="FFFF00"/>
    <a:srgbClr val="F28500"/>
    <a:srgbClr val="FD494D"/>
    <a:srgbClr val="223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24A6-ECE5-4F5B-9D90-BE747347C176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Лето</a:t>
            </a:r>
            <a:endParaRPr lang="ru-RU" sz="9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Июль</a:t>
            </a:r>
            <a:endParaRPr lang="ru-RU" sz="9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Содержимое 5" descr="tilia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4286280" cy="4143405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Месяц июль — макушка лета, его середина. Месяц меда, ягод, слетков и самого большого тепла — экватор года.</a:t>
            </a:r>
          </a:p>
          <a:p>
            <a:pPr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Древнерусское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название месяца июля — «липец», от цветущей в это время липы.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Поспела в лесу душистая </a:t>
            </a:r>
            <a:r>
              <a:rPr lang="ru-RU" sz="3600" b="1" dirty="0" smtClean="0">
                <a:solidFill>
                  <a:srgbClr val="FF0000"/>
                </a:solidFill>
              </a:rPr>
              <a:t>земляника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-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714356"/>
            <a:ext cx="4032837" cy="3015321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softEdge rad="112500"/>
          </a:effectLst>
        </p:spPr>
      </p:pic>
      <p:pic>
        <p:nvPicPr>
          <p:cNvPr id="9" name="Рисунок 8" descr="t_5283_0_1317109380_big_rs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85926"/>
            <a:ext cx="3286148" cy="3286148"/>
          </a:xfrm>
          <a:prstGeom prst="rect">
            <a:avLst/>
          </a:prstGeom>
          <a:ln>
            <a:noFill/>
          </a:ln>
          <a:effectLst>
            <a:glow rad="101600">
              <a:srgbClr val="FF00FF">
                <a:alpha val="60000"/>
              </a:srgbClr>
            </a:glow>
            <a:softEdge rad="112500"/>
          </a:effectLst>
        </p:spPr>
      </p:pic>
      <p:pic>
        <p:nvPicPr>
          <p:cNvPr id="11" name="Рисунок 10" descr="lesnaya-ezhevi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286256"/>
            <a:ext cx="3429024" cy="2357454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142976" y="114298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м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алина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3571876"/>
            <a:ext cx="220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Ежевика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Свое гнездо иволга строит на высоком дереве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51071bcecbd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571480"/>
            <a:ext cx="4218985" cy="360139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4500570"/>
            <a:ext cx="35719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Ласточка строит свое гнездо из комочков сырой земли, прилепляя их под карнизами, навесами, балками  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101474649_large_g81.jpg"/>
          <p:cNvPicPr>
            <a:picLocks noChangeAspect="1"/>
          </p:cNvPicPr>
          <p:nvPr/>
        </p:nvPicPr>
        <p:blipFill>
          <a:blip r:embed="rId3"/>
          <a:srcRect l="3706" t="2041" r="3635" b="6122"/>
          <a:stretch>
            <a:fillRect/>
          </a:stretch>
        </p:blipFill>
        <p:spPr>
          <a:xfrm>
            <a:off x="857224" y="3000372"/>
            <a:ext cx="3571900" cy="321471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1" y="714357"/>
            <a:ext cx="3286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5F10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Утром раскрывают свои цветки </a:t>
            </a:r>
            <a:r>
              <a:rPr lang="ru-RU" sz="3600" b="1" dirty="0" smtClean="0">
                <a:ln w="12700">
                  <a:solidFill>
                    <a:srgbClr val="FD494D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белая и </a:t>
            </a:r>
          </a:p>
          <a:p>
            <a:r>
              <a:rPr lang="ru-RU" sz="3600" b="1" dirty="0" smtClean="0">
                <a:ln w="12700">
                  <a:solidFill>
                    <a:srgbClr val="FD494D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желтая</a:t>
            </a:r>
            <a:r>
              <a:rPr lang="ru-RU" sz="3600" b="1" dirty="0" smtClean="0">
                <a:ln w="12700">
                  <a:solidFill>
                    <a:srgbClr val="FD494D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rgbClr val="FD494D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73719364_kuvschinka_bel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57166"/>
            <a:ext cx="5201019" cy="389890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0a88fc896a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9" y="3589734"/>
            <a:ext cx="4119593" cy="298253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14942" y="4857760"/>
            <a:ext cx="2656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5F105"/>
                </a:solidFill>
              </a:rPr>
              <a:t>кувшинки</a:t>
            </a:r>
            <a:endParaRPr lang="ru-RU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5F10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642918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Длинноногая цапля ловит рыбу и лягушек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3857628"/>
            <a:ext cx="3071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Пятнистых оленей  не видно среди кустов.</a:t>
            </a:r>
          </a:p>
          <a:p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Это защитная окраска от хищных зверей</a:t>
            </a:r>
            <a:endParaRPr lang="ru-RU" sz="2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70e7fd80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2928934"/>
            <a:ext cx="4429156" cy="355774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Grey_Heron_Ardea_cinere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85727"/>
            <a:ext cx="4286280" cy="342902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C000"/>
                </a:solidFill>
              </a:rPr>
              <a:t>Бобры острыми зубами перегрызают стволы деревьев</a:t>
            </a:r>
            <a:endParaRPr lang="ru-RU" sz="36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4357694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C000"/>
                </a:solidFill>
              </a:rPr>
              <a:t>Строят надежные плотины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5" name="Рисунок 4" descr="1351121015_12.jpg"/>
          <p:cNvPicPr>
            <a:picLocks noChangeAspect="1"/>
          </p:cNvPicPr>
          <p:nvPr/>
        </p:nvPicPr>
        <p:blipFill>
          <a:blip r:embed="rId2"/>
          <a:srcRect l="12644"/>
          <a:stretch>
            <a:fillRect/>
          </a:stretch>
        </p:blipFill>
        <p:spPr>
          <a:xfrm>
            <a:off x="3643306" y="571480"/>
            <a:ext cx="4953956" cy="378621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plotina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8" y="3429000"/>
            <a:ext cx="4584828" cy="307183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42852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F04F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Август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F04F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Содержимое 5" descr="0b186d865a06deab096aaadde34ac35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4572032" cy="392908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FD494D"/>
                  </a:solidFill>
                </a:ln>
                <a:solidFill>
                  <a:srgbClr val="AF04FC"/>
                </a:solidFill>
              </a:rPr>
              <a:t>Август — завершающий месяц  лета . В народе про месяц август говорят: это хлебосол, когда все вызревает и поспевает . Это месяц жатвы, грибов и первых темных ночей.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lod_01.jpg"/>
          <p:cNvPicPr>
            <a:picLocks noChangeAspect="1"/>
          </p:cNvPicPr>
          <p:nvPr/>
        </p:nvPicPr>
        <p:blipFill>
          <a:blip r:embed="rId2"/>
          <a:srcRect l="1651" t="2531" r="1651" b="2531"/>
          <a:stretch>
            <a:fillRect/>
          </a:stretch>
        </p:blipFill>
        <p:spPr>
          <a:xfrm>
            <a:off x="571472" y="2714620"/>
            <a:ext cx="5174492" cy="378621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98306534_large_ga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42918"/>
            <a:ext cx="4286253" cy="321469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5720" y="1000108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 садах краснеют спелые яблоки</a:t>
            </a: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4572008"/>
            <a:ext cx="3143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F28500"/>
                  </a:solidFill>
                </a:ln>
                <a:solidFill>
                  <a:srgbClr val="FFC000"/>
                </a:solidFill>
              </a:rPr>
              <a:t>Созревают груши</a:t>
            </a:r>
            <a:endParaRPr lang="ru-RU" sz="4000" b="1" dirty="0">
              <a:ln>
                <a:solidFill>
                  <a:srgbClr val="F285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48" y="1857364"/>
            <a:ext cx="7340165" cy="392909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85723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На полях убираю урожай</a:t>
            </a:r>
            <a:endParaRPr lang="ru-RU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0004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Приметы лета</a:t>
            </a:r>
            <a:endParaRPr lang="ru-RU" sz="4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500174"/>
            <a:ext cx="772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Лето дождливое — зима снежная, морозная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214554"/>
            <a:ext cx="813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Первый туман лета - верная грибная примета</a:t>
            </a:r>
            <a:endParaRPr lang="ru-RU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3571876"/>
            <a:ext cx="809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5F105"/>
                </a:solidFill>
              </a:rPr>
              <a:t>Если утром пчелы не летят в поле, а сидят по ульям и гудят - жди дождя.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5F105"/>
                </a:solidFill>
              </a:rPr>
              <a:t> 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5F10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500570"/>
            <a:ext cx="70723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Ночная роса не просыхает — быть грозе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. </a:t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214950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В радуге больше красного цвета — к ветру.</a:t>
            </a:r>
            <a: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 </a:t>
            </a:r>
            <a:b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</a:br>
            <a:endParaRPr lang="ru-RU" sz="28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857496"/>
            <a:ext cx="64640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AF04FC"/>
                </a:solidFill>
              </a:rPr>
              <a:t>На зимний стол август готовит разносол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0"/>
            <a:ext cx="60722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ЛЕТО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b="1" i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857232"/>
            <a:ext cx="48577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Лето — это солнца луч,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Тёплый дождик из-под туч,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Лето — яркие цветы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Необычной красоты,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Лето — тёплая река,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Стайкой в небе облака.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Лето! Лето к нам идёт!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Всё ликует и поёт.</a:t>
            </a: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 </a:t>
            </a:r>
          </a:p>
          <a:p>
            <a:r>
              <a:rPr lang="ru-RU" sz="3200" i="1" dirty="0" smtClean="0"/>
              <a:t> Эрато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142984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Солнце печёт, Липа цветёт. Рожь поспевает, Когда это бывает? (Лето)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35716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Загадки о лете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14298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3A1A"/>
                  </a:solidFill>
                </a:ln>
                <a:solidFill>
                  <a:srgbClr val="05F105"/>
                </a:solidFill>
              </a:rPr>
              <a:t>Что выше леса, Краше света, Без огня горит? (Солнце)</a:t>
            </a:r>
            <a:endParaRPr lang="ru-RU" sz="2400" b="1" dirty="0">
              <a:ln>
                <a:solidFill>
                  <a:srgbClr val="003A1A"/>
                </a:solidFill>
              </a:ln>
              <a:solidFill>
                <a:srgbClr val="05F105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2571744"/>
            <a:ext cx="41434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Желтый солнечный глазок,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Белоснежный лепесток.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То не роза и не кашка,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Что же за цветок? (Ромашка)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4143380"/>
            <a:ext cx="38576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Раскудрявились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  березы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И забыли про морозы,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Зацвели цветы в саду,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Утки крякают в пруду,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Посадили огород.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Что за месяц-то идет? (Июнь)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2500306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Солнце обжигается,</a:t>
            </a:r>
          </a:p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От жары все маются,</a:t>
            </a:r>
          </a:p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Что за месяц это</a:t>
            </a:r>
          </a:p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В середине лета? (Июль</a:t>
            </a:r>
            <a:r>
              <a:rPr lang="ru-RU" sz="2400" b="1" dirty="0" smtClean="0">
                <a:solidFill>
                  <a:srgbClr val="FFC000"/>
                </a:solidFill>
              </a:rPr>
              <a:t>)</a:t>
            </a:r>
          </a:p>
          <a:p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4143380"/>
            <a:ext cx="4234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Ночь длиннее, день короче,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Дождь все чаще землю мочит,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Спеют яблоки и груши,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Варят ягоды и сушат -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Заготавливают впрок -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Скоро лету выйдет срок!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Что за месяц? Угадай,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А потом сентябрь встречай! (Август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357298"/>
            <a:ext cx="335758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Ступит лето на порог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 дает всем людям впрок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 закрома во все сполна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Полновесного ………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(Зерна)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sz="2400" b="1" dirty="0" smtClean="0">
                <a:solidFill>
                  <a:srgbClr val="FF00FF"/>
                </a:solidFill>
              </a:rPr>
              <a:t>На варенье - ежевики,</a:t>
            </a:r>
          </a:p>
          <a:p>
            <a:r>
              <a:rPr lang="ru-RU" sz="2400" b="1" dirty="0" smtClean="0">
                <a:solidFill>
                  <a:srgbClr val="FF00FF"/>
                </a:solidFill>
              </a:rPr>
              <a:t>Вишен, персиков, ………</a:t>
            </a:r>
          </a:p>
          <a:p>
            <a:r>
              <a:rPr lang="ru-RU" sz="2400" b="1" dirty="0" smtClean="0">
                <a:solidFill>
                  <a:srgbClr val="FF00FF"/>
                </a:solidFill>
              </a:rPr>
              <a:t>(Клубники</a:t>
            </a:r>
            <a:r>
              <a:rPr lang="ru-RU" sz="2800" dirty="0" smtClean="0">
                <a:solidFill>
                  <a:srgbClr val="FF00FF"/>
                </a:solidFill>
              </a:rPr>
              <a:t>)</a:t>
            </a:r>
          </a:p>
          <a:p>
            <a:r>
              <a:rPr lang="ru-RU" dirty="0" smtClean="0">
                <a:solidFill>
                  <a:srgbClr val="FF00FF"/>
                </a:solidFill>
              </a:rPr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29190" y="1571612"/>
            <a:ext cx="32861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5F105"/>
                </a:solidFill>
              </a:rPr>
              <a:t>Для супов и для борщей -</a:t>
            </a:r>
          </a:p>
          <a:p>
            <a:r>
              <a:rPr lang="ru-RU" sz="2400" b="1" dirty="0" smtClean="0">
                <a:solidFill>
                  <a:srgbClr val="05F105"/>
                </a:solidFill>
              </a:rPr>
              <a:t>Всевозможных ………..</a:t>
            </a:r>
          </a:p>
          <a:p>
            <a:r>
              <a:rPr lang="ru-RU" sz="2400" b="1" dirty="0" smtClean="0">
                <a:solidFill>
                  <a:srgbClr val="05F105"/>
                </a:solidFill>
              </a:rPr>
              <a:t>(Овощей)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86380" y="3714752"/>
            <a:ext cx="3572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И к тому же каждый год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Дарит сладкоежкам ……..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(Мед)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70" y="571480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Доскажи словечко</a:t>
            </a:r>
            <a:endParaRPr lang="ru-RU" sz="44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500174"/>
            <a:ext cx="27860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 весной следует лето.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Летом всюду кипит жизнь.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Небо - ярко – </a:t>
            </a:r>
            <a:r>
              <a:rPr lang="ru-RU" sz="2400" b="1" dirty="0" err="1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голубое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Солнце светит ,под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его жаркими лучами</a:t>
            </a:r>
          </a:p>
          <a:p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аспускаются цветы, зреют ягоды.</a:t>
            </a:r>
          </a:p>
          <a:p>
            <a:endParaRPr lang="ru-RU" dirty="0">
              <a:solidFill>
                <a:schemeClr val="tx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1899804ef85a4e06876.jpg"/>
          <p:cNvPicPr>
            <a:picLocks noChangeAspect="1"/>
          </p:cNvPicPr>
          <p:nvPr/>
        </p:nvPicPr>
        <p:blipFill>
          <a:blip r:embed="rId2"/>
          <a:srcRect b="11333"/>
          <a:stretch>
            <a:fillRect/>
          </a:stretch>
        </p:blipFill>
        <p:spPr>
          <a:xfrm>
            <a:off x="3571868" y="1857364"/>
            <a:ext cx="5051430" cy="4000528"/>
          </a:xfrm>
          <a:prstGeom prst="rect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Состояние природы летом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07154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3A1A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Лучи солнца нагревают воздух, землю.</a:t>
            </a:r>
          </a:p>
          <a:p>
            <a:r>
              <a:rPr lang="ru-RU" sz="3200" b="1" dirty="0" smtClean="0">
                <a:ln>
                  <a:solidFill>
                    <a:srgbClr val="003A1A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Воду в реках и озерах</a:t>
            </a:r>
            <a:r>
              <a:rPr lang="ru-RU" sz="2400" b="1" dirty="0" smtClean="0">
                <a:ln>
                  <a:solidFill>
                    <a:srgbClr val="003A1A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b="1" dirty="0">
              <a:ln>
                <a:solidFill>
                  <a:srgbClr val="003A1A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101325_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357430"/>
            <a:ext cx="6476676" cy="421484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Дождевая вода питает все живое. Луг и поляна радуют сочной зеленью и яркими цветами.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0c11f50fbbc96104a973e62b7abcd4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655554"/>
            <a:ext cx="6786610" cy="5095179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Ягоды краснеют под теплыми лучами солнца.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102282586_getImage__68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571612"/>
            <a:ext cx="6858048" cy="464347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85728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Июнь</a:t>
            </a:r>
            <a:endParaRPr lang="ru-RU" sz="9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Содержимое 5" descr="103486415_20120610125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4572032" cy="3857652"/>
          </a:xfrm>
          <a:prstGeom prst="rect">
            <a:avLst/>
          </a:prstGeom>
          <a:ln>
            <a:noFill/>
          </a:ln>
          <a:effectLst>
            <a:glow rad="228600">
              <a:srgbClr val="05F105">
                <a:alpha val="40000"/>
              </a:srgb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Прошла 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весна. На дворе месяц июнь — зачинатель лета. Месяц цветов, птенцов и светлых ночей,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начало лета.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В гнезде  дрозда подрастают птенцы</a:t>
            </a:r>
            <a:endParaRPr lang="ru-RU" sz="3600" b="1" dirty="0">
              <a:ln>
                <a:solidFill>
                  <a:srgbClr val="FF00FF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" name="Рисунок 2" descr="765bc10d19d4d546367c68a2c1195fa1.jpg"/>
          <p:cNvPicPr>
            <a:picLocks noChangeAspect="1"/>
          </p:cNvPicPr>
          <p:nvPr/>
        </p:nvPicPr>
        <p:blipFill>
          <a:blip r:embed="rId2" cstate="print"/>
          <a:srcRect l="4843" t="4819" r="3136" b="3618"/>
          <a:stretch>
            <a:fillRect/>
          </a:stretch>
        </p:blipFill>
        <p:spPr>
          <a:xfrm>
            <a:off x="4429124" y="571480"/>
            <a:ext cx="4286280" cy="285752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72066" y="3786190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 солнечной полянке играют лисята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130913227759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357430"/>
            <a:ext cx="4246570" cy="4246570"/>
          </a:xfrm>
          <a:prstGeom prst="rect">
            <a:avLst/>
          </a:prstGeom>
          <a:ln>
            <a:noFill/>
          </a:ln>
          <a:effectLst>
            <a:glow rad="228600">
              <a:srgbClr val="F28500">
                <a:alpha val="40000"/>
              </a:srgbClr>
            </a:glow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Шмели собирают душистый нектар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1297013442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571480"/>
            <a:ext cx="4598203" cy="3445115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4214818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Разноцветные бабочки порхают с цветка на цветок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28934"/>
            <a:ext cx="3960842" cy="358616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522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Лето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</dc:title>
  <cp:lastModifiedBy>User</cp:lastModifiedBy>
  <cp:revision>52</cp:revision>
  <dcterms:created xsi:type="dcterms:W3CDTF">2014-05-10T08:26:16Z</dcterms:created>
  <dcterms:modified xsi:type="dcterms:W3CDTF">2015-10-20T12:34:44Z</dcterms:modified>
</cp:coreProperties>
</file>