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0" r:id="rId4"/>
    <p:sldId id="259" r:id="rId5"/>
    <p:sldId id="258" r:id="rId6"/>
    <p:sldId id="261" r:id="rId7"/>
    <p:sldId id="264" r:id="rId8"/>
    <p:sldId id="262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503" autoAdjust="0"/>
  </p:normalViewPr>
  <p:slideViewPr>
    <p:cSldViewPr>
      <p:cViewPr>
        <p:scale>
          <a:sx n="65" d="100"/>
          <a:sy n="65" d="100"/>
        </p:scale>
        <p:origin x="-172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E20E1E-B588-40DC-B398-A5D79A9DA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919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61DBFD-F3DC-4D94-AADF-8898404A8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565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692092-E356-488B-A81D-9B205C427D32}" type="slidenum">
              <a:rPr lang="ru-RU" smtClean="0"/>
              <a:pPr eaLnBrk="1" hangingPunct="1"/>
              <a:t>16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3EA57-7AF9-45F5-8552-D9BD7DC5F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97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901B4-1B94-4D59-952B-CF2B7F478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21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AA8D5-1941-4814-936F-835D39834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29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22216-5091-4927-BD0C-DFDE2A11D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12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21D33-AF03-427E-947E-3DE6FAB1E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9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64620-541C-4E9C-8643-5B0CC88B5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88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C18B7-5A86-4DCA-853C-3E28653D9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28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A39E4-24DA-4EDD-AE05-C03EDFD24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7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24FB2-1719-429E-9B40-35B6A24A7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74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72EC3-C444-4BA8-A5D2-4DA95FAF1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7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AEBF2-FE6C-441B-839A-23E1F284C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43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D83353-6D20-4995-BECB-3DB8BBBEF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765175"/>
            <a:ext cx="7129463" cy="1476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000" b="1" dirty="0" smtClean="0"/>
              <a:t>«</a:t>
            </a:r>
            <a:r>
              <a:rPr lang="ru-RU" sz="4000" b="1" dirty="0" smtClean="0"/>
              <a:t>ЦВЕТЫ»</a:t>
            </a:r>
          </a:p>
          <a:p>
            <a:pPr eaLnBrk="1" hangingPunct="1">
              <a:lnSpc>
                <a:spcPct val="80000"/>
              </a:lnSpc>
            </a:pPr>
            <a:endParaRPr lang="ru-RU" sz="1800" b="1" dirty="0" smtClean="0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476375" y="1196975"/>
            <a:ext cx="4167188" cy="223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2" name="Picture 11" descr="http://imagesbase.com/upload/view/1_ac76ea4d6a7cacc1c44ce587882f9d_132163257__bjkortwz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36838"/>
            <a:ext cx="38576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 advAuto="0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Под сугробом он растёт,</a:t>
            </a:r>
            <a:br>
              <a:rPr lang="ru-RU" sz="4000" smtClean="0"/>
            </a:br>
            <a:r>
              <a:rPr lang="ru-RU" sz="4000" smtClean="0"/>
              <a:t>Снеговую воду пьёт.</a:t>
            </a:r>
          </a:p>
        </p:txBody>
      </p:sp>
      <p:pic>
        <p:nvPicPr>
          <p:cNvPr id="18436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773238"/>
            <a:ext cx="4892675" cy="417671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Голубой цветочек хрупкий,</a:t>
            </a:r>
            <a:br>
              <a:rPr lang="ru-RU" sz="4000" smtClean="0"/>
            </a:br>
            <a:r>
              <a:rPr lang="ru-RU" sz="4000" smtClean="0"/>
              <a:t>Он зовётся...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 flipH="1">
            <a:off x="5292725" y="1052513"/>
            <a:ext cx="1439863" cy="19446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465" name="Picture 9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17"/>
          <a:stretch>
            <a:fillRect/>
          </a:stretch>
        </p:blipFill>
        <p:spPr bwMode="auto">
          <a:xfrm>
            <a:off x="2411413" y="1916113"/>
            <a:ext cx="2535237" cy="4292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7" name="WordArt 11"/>
          <p:cNvSpPr>
            <a:spLocks noChangeArrowheads="1" noChangeShapeType="1" noTextEdit="1"/>
          </p:cNvSpPr>
          <p:nvPr/>
        </p:nvSpPr>
        <p:spPr bwMode="auto">
          <a:xfrm>
            <a:off x="5292725" y="3141663"/>
            <a:ext cx="345598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незабудка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Дидактические игры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Четвёртый лишний.</a:t>
            </a:r>
          </a:p>
          <a:p>
            <a:pPr eaLnBrk="1" hangingPunct="1"/>
            <a:r>
              <a:rPr lang="ru-RU" smtClean="0"/>
              <a:t>Цель</a:t>
            </a:r>
            <a:r>
              <a:rPr lang="en-US" smtClean="0"/>
              <a:t>:</a:t>
            </a:r>
            <a:r>
              <a:rPr lang="ru-RU" smtClean="0"/>
              <a:t>исключить лишнее слово или картинку.</a:t>
            </a:r>
          </a:p>
        </p:txBody>
      </p:sp>
      <p:pic>
        <p:nvPicPr>
          <p:cNvPr id="17413" name="Picture 5" descr="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4997" flipV="1">
            <a:off x="1187450" y="3284538"/>
            <a:ext cx="1603375" cy="22320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284538"/>
            <a:ext cx="1524000" cy="2249487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6463" y="3284538"/>
            <a:ext cx="1768475" cy="22320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419" name="Group 11"/>
          <p:cNvGrpSpPr>
            <a:grpSpLocks/>
          </p:cNvGrpSpPr>
          <p:nvPr/>
        </p:nvGrpSpPr>
        <p:grpSpPr bwMode="auto">
          <a:xfrm>
            <a:off x="6732588" y="3213100"/>
            <a:ext cx="1800225" cy="2376488"/>
            <a:chOff x="4332" y="2704"/>
            <a:chExt cx="1224" cy="1497"/>
          </a:xfrm>
        </p:grpSpPr>
        <p:sp>
          <p:nvSpPr>
            <p:cNvPr id="13320" name="Rectangle 10"/>
            <p:cNvSpPr>
              <a:spLocks noChangeArrowheads="1"/>
            </p:cNvSpPr>
            <p:nvPr/>
          </p:nvSpPr>
          <p:spPr bwMode="auto">
            <a:xfrm>
              <a:off x="4332" y="2704"/>
              <a:ext cx="1224" cy="149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1" name="Tree"/>
            <p:cNvSpPr>
              <a:spLocks noEditPoints="1" noChangeArrowheads="1"/>
            </p:cNvSpPr>
            <p:nvPr/>
          </p:nvSpPr>
          <p:spPr bwMode="auto">
            <a:xfrm>
              <a:off x="4377" y="2886"/>
              <a:ext cx="1140" cy="1140"/>
            </a:xfrm>
            <a:custGeom>
              <a:avLst/>
              <a:gdLst>
                <a:gd name="T0" fmla="*/ 30 w 21600"/>
                <a:gd name="T1" fmla="*/ 0 h 21600"/>
                <a:gd name="T2" fmla="*/ 17 w 21600"/>
                <a:gd name="T3" fmla="*/ 18 h 21600"/>
                <a:gd name="T4" fmla="*/ 9 w 21600"/>
                <a:gd name="T5" fmla="*/ 35 h 21600"/>
                <a:gd name="T6" fmla="*/ 0 w 21600"/>
                <a:gd name="T7" fmla="*/ 53 h 21600"/>
                <a:gd name="T8" fmla="*/ 43 w 21600"/>
                <a:gd name="T9" fmla="*/ 18 h 21600"/>
                <a:gd name="T10" fmla="*/ 52 w 21600"/>
                <a:gd name="T11" fmla="*/ 35 h 21600"/>
                <a:gd name="T12" fmla="*/ 60 w 21600"/>
                <a:gd name="T13" fmla="*/ 53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58 w 21600"/>
                <a:gd name="T22" fmla="*/ 22453 h 21600"/>
                <a:gd name="T23" fmla="*/ 21069 w 21600"/>
                <a:gd name="T24" fmla="*/ 28288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lnTo>
                    <a:pt x="0" y="189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Составь цветок из частей.</a:t>
            </a:r>
            <a:br>
              <a:rPr lang="ru-RU" sz="4000" smtClean="0"/>
            </a:br>
            <a:r>
              <a:rPr lang="ru-RU" sz="4000" smtClean="0"/>
              <a:t>Назови его.</a:t>
            </a:r>
          </a:p>
        </p:txBody>
      </p:sp>
      <p:pic>
        <p:nvPicPr>
          <p:cNvPr id="24586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6" t="15685" r="57326" b="66106"/>
          <a:stretch>
            <a:fillRect/>
          </a:stretch>
        </p:blipFill>
        <p:spPr bwMode="auto">
          <a:xfrm>
            <a:off x="4211638" y="2565400"/>
            <a:ext cx="122555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1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" t="36830" r="79056" b="43524"/>
          <a:stretch>
            <a:fillRect/>
          </a:stretch>
        </p:blipFill>
        <p:spPr bwMode="auto">
          <a:xfrm>
            <a:off x="7451725" y="4581525"/>
            <a:ext cx="11525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1" r="79056" b="65657"/>
          <a:stretch>
            <a:fillRect/>
          </a:stretch>
        </p:blipFill>
        <p:spPr bwMode="auto">
          <a:xfrm>
            <a:off x="5940425" y="2565400"/>
            <a:ext cx="11525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13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44" t="36777" r="58156" b="43591"/>
          <a:stretch>
            <a:fillRect/>
          </a:stretch>
        </p:blipFill>
        <p:spPr bwMode="auto">
          <a:xfrm>
            <a:off x="7451725" y="2636838"/>
            <a:ext cx="11509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14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" t="58301" r="79100" b="22777"/>
          <a:stretch>
            <a:fillRect/>
          </a:stretch>
        </p:blipFill>
        <p:spPr bwMode="auto">
          <a:xfrm>
            <a:off x="3995738" y="4652963"/>
            <a:ext cx="1295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1" name="Picture 15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0" t="58896" r="58156" b="21472"/>
          <a:stretch>
            <a:fillRect/>
          </a:stretch>
        </p:blipFill>
        <p:spPr bwMode="auto">
          <a:xfrm>
            <a:off x="5651500" y="4797425"/>
            <a:ext cx="122555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2" name="WordArt 16"/>
          <p:cNvSpPr>
            <a:spLocks noChangeArrowheads="1" noChangeShapeType="1" noTextEdit="1"/>
          </p:cNvSpPr>
          <p:nvPr/>
        </p:nvSpPr>
        <p:spPr bwMode="auto">
          <a:xfrm>
            <a:off x="3563938" y="2924175"/>
            <a:ext cx="4176712" cy="1873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Подснежник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-0.37778 -0.2685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89" y="-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0.01481 L -0.44895 0.0335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47" y="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-0.40156 0.1576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87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3.7037E-6 L -0.62188 0.1576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11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1042 L -0.56302 -0.0314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51" y="-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00139 L -0.62205 0.0013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Мнемотаблицы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5604" name="Picture 4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0213"/>
            <a:ext cx="3048000" cy="26654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11638" y="3933825"/>
            <a:ext cx="4248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Вспыхнул, озарив лужок,</a:t>
            </a:r>
          </a:p>
          <a:p>
            <a:pPr eaLnBrk="1" hangingPunct="1"/>
            <a:r>
              <a:rPr lang="ru-RU"/>
              <a:t>Ярко - жёлтый огонёк,</a:t>
            </a:r>
          </a:p>
          <a:p>
            <a:pPr eaLnBrk="1" hangingPunct="1"/>
            <a:r>
              <a:rPr lang="ru-RU"/>
              <a:t>Погорит он огоньком </a:t>
            </a:r>
          </a:p>
          <a:p>
            <a:pPr eaLnBrk="1" hangingPunct="1"/>
            <a:r>
              <a:rPr lang="ru-RU"/>
              <a:t>Станет шариком потом.</a:t>
            </a:r>
          </a:p>
          <a:p>
            <a:pPr eaLnBrk="1" hangingPunct="1"/>
            <a:r>
              <a:rPr lang="ru-RU"/>
              <a:t>Дунешь – шарик разлетится,</a:t>
            </a:r>
          </a:p>
          <a:p>
            <a:pPr eaLnBrk="1" hangingPunct="1"/>
            <a:r>
              <a:rPr lang="ru-RU"/>
              <a:t>В парашюты превратится.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Одуванчики</a:t>
            </a:r>
          </a:p>
          <a:p>
            <a:pPr eaLnBrk="1" hangingPunct="1"/>
            <a:endParaRPr lang="ru-RU" sz="1800" b="1" smtClean="0"/>
          </a:p>
        </p:txBody>
      </p:sp>
      <p:pic>
        <p:nvPicPr>
          <p:cNvPr id="16387" name="Picture 4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628775"/>
            <a:ext cx="4302125" cy="43211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3095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158750" y="2297113"/>
            <a:ext cx="165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250825" y="2781300"/>
            <a:ext cx="3692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Словно солнечные зайки</a:t>
            </a:r>
          </a:p>
          <a:p>
            <a:pPr eaLnBrk="1" hangingPunct="1"/>
            <a:r>
              <a:rPr lang="ru-RU"/>
              <a:t>Разбежались по лужайке</a:t>
            </a:r>
          </a:p>
          <a:p>
            <a:pPr eaLnBrk="1" hangingPunct="1"/>
            <a:r>
              <a:rPr lang="ru-RU"/>
              <a:t>Золотые огневые</a:t>
            </a:r>
          </a:p>
          <a:p>
            <a:pPr eaLnBrk="1" hangingPunct="1"/>
            <a:r>
              <a:rPr lang="ru-RU"/>
              <a:t>Одуванчики лесные.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natur018"/>
          <p:cNvPicPr>
            <a:picLocks noChangeAspect="1" noChangeArrowheads="1"/>
          </p:cNvPicPr>
          <p:nvPr/>
        </p:nvPicPr>
        <p:blipFill>
          <a:blip r:embed="rId3">
            <a:lum bright="28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8640763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Запомни!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Гуляя по зелёному лугу, в поле или в саду, не рви цветы, не мни понапрасну их нежные стебельки!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smtClean="0"/>
              <a:t>Помни!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Мы идём по зелёному лугу,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Высыхает на листьях роса,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Ветер травы качает упруго,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И мы слышим цветов голоса.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Они шепчут: не рви нас не надо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Наши гибкие стебли не мни!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Мы для глаз и для сердца – отрада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Украшенье родимой земли.  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</p:txBody>
      </p:sp>
      <p:pic>
        <p:nvPicPr>
          <p:cNvPr id="17413" name="Picture 6" descr="5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141663"/>
            <a:ext cx="88582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7" descr="11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941888"/>
            <a:ext cx="15525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Содержание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341438"/>
            <a:ext cx="5761037" cy="3776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Значение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Виды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Строение цветка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Стихи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Загадки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Дидактические игры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Мнемотаблицы</a:t>
            </a:r>
          </a:p>
        </p:txBody>
      </p:sp>
      <p:pic>
        <p:nvPicPr>
          <p:cNvPr id="3076" name="Picture 5" descr="7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084763"/>
            <a:ext cx="13239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http://im5-tub-ru.yandex.net/i?id=204279843-32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1052513"/>
            <a:ext cx="239077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419100"/>
            <a:ext cx="68961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Значение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5770562" cy="3676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Цветы привлекают и кормят насекомых вкусной пыльцой и сладким нектаром а те опыляют их.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Цветы используют, как лекарство в медицине.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Цветы украшают быт человека.</a:t>
            </a:r>
          </a:p>
        </p:txBody>
      </p:sp>
      <p:pic>
        <p:nvPicPr>
          <p:cNvPr id="9220" name="Picture 4" descr="божьи коровк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765175"/>
            <a:ext cx="15398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j02330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141663"/>
            <a:ext cx="2686050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Виды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Садовые цветы</a:t>
            </a:r>
          </a:p>
          <a:p>
            <a:pPr eaLnBrk="1" hangingPunct="1"/>
            <a:r>
              <a:rPr lang="ru-RU" smtClean="0"/>
              <a:t>Полевые</a:t>
            </a:r>
          </a:p>
          <a:p>
            <a:pPr eaLnBrk="1" hangingPunct="1"/>
            <a:r>
              <a:rPr lang="ru-RU" smtClean="0"/>
              <a:t>Луговые</a:t>
            </a:r>
          </a:p>
        </p:txBody>
      </p:sp>
      <p:pic>
        <p:nvPicPr>
          <p:cNvPr id="4100" name="Picture 5" descr="natur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789363"/>
            <a:ext cx="4032250" cy="2681287"/>
          </a:xfrm>
          <a:prstGeom prst="rect">
            <a:avLst/>
          </a:prstGeom>
          <a:noFill/>
          <a:ln w="57150" cmpd="thinThick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6" descr="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2951163" cy="2924175"/>
          </a:xfrm>
          <a:prstGeom prst="rect">
            <a:avLst/>
          </a:prstGeom>
          <a:noFill/>
          <a:ln w="57150" cmpd="thinThick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7" descr="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47" t="-1514"/>
          <a:stretch>
            <a:fillRect/>
          </a:stretch>
        </p:blipFill>
        <p:spPr bwMode="auto">
          <a:xfrm>
            <a:off x="1547813" y="3500438"/>
            <a:ext cx="1757362" cy="2979737"/>
          </a:xfrm>
          <a:prstGeom prst="rect">
            <a:avLst/>
          </a:prstGeom>
          <a:noFill/>
          <a:ln w="57150" cmpd="thickThin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8" descr="26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9906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Строение цветка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3827462" cy="45259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mtClean="0"/>
              <a:t>Цветок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mtClean="0"/>
              <a:t>Стебель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mtClean="0"/>
              <a:t>Листья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mtClean="0"/>
              <a:t>Корень</a:t>
            </a:r>
          </a:p>
        </p:txBody>
      </p:sp>
      <p:pic>
        <p:nvPicPr>
          <p:cNvPr id="5124" name="Picture 4" descr="j03123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628775"/>
            <a:ext cx="2976562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2843213" y="4652963"/>
            <a:ext cx="2665412" cy="28733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 flipV="1">
            <a:off x="2700338" y="3644900"/>
            <a:ext cx="2951162" cy="2159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 flipV="1">
            <a:off x="2987675" y="2924175"/>
            <a:ext cx="2736850" cy="2889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 flipV="1">
            <a:off x="2627313" y="2205038"/>
            <a:ext cx="2881312" cy="431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Стихи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Роза – ты цветов царица!</a:t>
            </a:r>
          </a:p>
          <a:p>
            <a:pPr eaLnBrk="1" hangingPunct="1"/>
            <a:r>
              <a:rPr lang="ru-RU" smtClean="0"/>
              <a:t>Всех прелестней и нежней.</a:t>
            </a:r>
          </a:p>
          <a:p>
            <a:pPr eaLnBrk="1" hangingPunct="1"/>
            <a:r>
              <a:rPr lang="ru-RU" smtClean="0"/>
              <a:t>Капелька росы искрится</a:t>
            </a:r>
          </a:p>
          <a:p>
            <a:pPr eaLnBrk="1" hangingPunct="1"/>
            <a:r>
              <a:rPr lang="ru-RU" smtClean="0"/>
              <a:t>В чаще шёлковой твоей.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0244" name="Picture 4" descr="j02819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565400"/>
            <a:ext cx="2232025" cy="172561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5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565400"/>
            <a:ext cx="704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Ромашка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416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Как ромашка ты мила!</a:t>
            </a:r>
          </a:p>
          <a:p>
            <a:pPr eaLnBrk="1" hangingPunct="1">
              <a:buFontTx/>
              <a:buNone/>
            </a:pPr>
            <a:r>
              <a:rPr lang="ru-RU" smtClean="0"/>
              <a:t>Твоя кофточка бела,</a:t>
            </a:r>
          </a:p>
          <a:p>
            <a:pPr eaLnBrk="1" hangingPunct="1">
              <a:buFontTx/>
              <a:buNone/>
            </a:pPr>
            <a:r>
              <a:rPr lang="ru-RU" smtClean="0"/>
              <a:t>Воротник золотой,</a:t>
            </a:r>
          </a:p>
          <a:p>
            <a:pPr eaLnBrk="1" hangingPunct="1">
              <a:buFontTx/>
              <a:buNone/>
            </a:pPr>
            <a:r>
              <a:rPr lang="ru-RU" smtClean="0"/>
              <a:t>На нас смотришь с добротой!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8196" name="Picture 6" descr="17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75" y="1544638"/>
            <a:ext cx="8096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http://www.metr.ua/i/announces/2012-04/03/117036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2287588"/>
            <a:ext cx="2590800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Ландыш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Распустился ландыш в мае,</a:t>
            </a:r>
          </a:p>
          <a:p>
            <a:pPr eaLnBrk="1" hangingPunct="1"/>
            <a:r>
              <a:rPr lang="ru-RU" smtClean="0"/>
              <a:t>В самый праздник </a:t>
            </a:r>
          </a:p>
          <a:p>
            <a:pPr eaLnBrk="1" hangingPunct="1"/>
            <a:r>
              <a:rPr lang="ru-RU" smtClean="0"/>
              <a:t>В первый день.</a:t>
            </a:r>
          </a:p>
          <a:p>
            <a:pPr eaLnBrk="1" hangingPunct="1"/>
            <a:r>
              <a:rPr lang="ru-RU" smtClean="0"/>
              <a:t>Май, цветами провожая,</a:t>
            </a:r>
          </a:p>
          <a:p>
            <a:pPr eaLnBrk="1" hangingPunct="1"/>
            <a:r>
              <a:rPr lang="ru-RU" smtClean="0"/>
              <a:t>Распускается сирень.</a:t>
            </a:r>
          </a:p>
        </p:txBody>
      </p:sp>
      <p:pic>
        <p:nvPicPr>
          <p:cNvPr id="9220" name="Picture 4" descr="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420938"/>
            <a:ext cx="2393950" cy="3963987"/>
          </a:xfrm>
          <a:prstGeom prst="rect">
            <a:avLst/>
          </a:prstGeom>
          <a:noFill/>
          <a:ln w="57150" cmpd="thinThick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1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565400"/>
            <a:ext cx="15525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Загадки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белой шапке стоит дед,</a:t>
            </a:r>
          </a:p>
          <a:p>
            <a:pPr eaLnBrk="1" hangingPunct="1"/>
            <a:r>
              <a:rPr lang="ru-RU" smtClean="0"/>
              <a:t>Если дунешь – шапки нет!</a:t>
            </a:r>
          </a:p>
        </p:txBody>
      </p:sp>
      <p:pic>
        <p:nvPicPr>
          <p:cNvPr id="16388" name="Picture 4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96975"/>
            <a:ext cx="2470150" cy="3327400"/>
          </a:xfrm>
          <a:prstGeom prst="rect">
            <a:avLst/>
          </a:prstGeom>
          <a:noFill/>
          <a:ln w="57150" cmpd="thinThick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5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916113"/>
            <a:ext cx="88582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269</Words>
  <Application>Microsoft Office PowerPoint</Application>
  <PresentationFormat>Экран (4:3)</PresentationFormat>
  <Paragraphs>73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Презентация PowerPoint</vt:lpstr>
      <vt:lpstr>Содержание </vt:lpstr>
      <vt:lpstr>Значение </vt:lpstr>
      <vt:lpstr>Виды </vt:lpstr>
      <vt:lpstr>Строение цветка</vt:lpstr>
      <vt:lpstr>Стихи </vt:lpstr>
      <vt:lpstr>Ромашка</vt:lpstr>
      <vt:lpstr>Ландыш</vt:lpstr>
      <vt:lpstr>Загадки</vt:lpstr>
      <vt:lpstr>Под сугробом он растёт, Снеговую воду пьёт.</vt:lpstr>
      <vt:lpstr>Голубой цветочек хрупкий, Он зовётся...</vt:lpstr>
      <vt:lpstr>Дидактические игры</vt:lpstr>
      <vt:lpstr>Составь цветок из частей. Назови его.</vt:lpstr>
      <vt:lpstr>Мнемотаблицы</vt:lpstr>
      <vt:lpstr>Презентация PowerPoint</vt:lpstr>
      <vt:lpstr>Запомни!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Цветы</dc:title>
  <dc:creator>Teacher</dc:creator>
  <cp:lastModifiedBy>Admin</cp:lastModifiedBy>
  <cp:revision>26</cp:revision>
  <dcterms:created xsi:type="dcterms:W3CDTF">2008-05-05T13:52:37Z</dcterms:created>
  <dcterms:modified xsi:type="dcterms:W3CDTF">2020-04-20T08:43:36Z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591734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