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300" r:id="rId4"/>
    <p:sldId id="309" r:id="rId5"/>
    <p:sldId id="286" r:id="rId6"/>
    <p:sldId id="301" r:id="rId7"/>
    <p:sldId id="307" r:id="rId8"/>
    <p:sldId id="303" r:id="rId9"/>
    <p:sldId id="302" r:id="rId10"/>
    <p:sldId id="276" r:id="rId11"/>
    <p:sldId id="278" r:id="rId12"/>
    <p:sldId id="304" r:id="rId13"/>
    <p:sldId id="289" r:id="rId14"/>
    <p:sldId id="291" r:id="rId15"/>
    <p:sldId id="290" r:id="rId16"/>
    <p:sldId id="283" r:id="rId17"/>
    <p:sldId id="280" r:id="rId18"/>
    <p:sldId id="282" r:id="rId19"/>
    <p:sldId id="277" r:id="rId20"/>
    <p:sldId id="281" r:id="rId21"/>
    <p:sldId id="294" r:id="rId22"/>
    <p:sldId id="293" r:id="rId23"/>
    <p:sldId id="296" r:id="rId24"/>
    <p:sldId id="298" r:id="rId25"/>
    <p:sldId id="299" r:id="rId26"/>
    <p:sldId id="305" r:id="rId27"/>
    <p:sldId id="30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2" autoAdjust="0"/>
    <p:restoredTop sz="94654" autoAdjust="0"/>
  </p:normalViewPr>
  <p:slideViewPr>
    <p:cSldViewPr>
      <p:cViewPr varScale="1">
        <p:scale>
          <a:sx n="48" d="100"/>
          <a:sy n="48" d="100"/>
        </p:scale>
        <p:origin x="-11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78BB4-8ED2-414F-AC77-72FB1507501B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57D46-E519-4EC5-90EF-467A2748E16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7D46-E519-4EC5-90EF-467A2748E16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7D46-E519-4EC5-90EF-467A2748E165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7D46-E519-4EC5-90EF-467A2748E165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7D46-E519-4EC5-90EF-467A2748E165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7D46-E519-4EC5-90EF-467A2748E165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7D46-E519-4EC5-90EF-467A2748E165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7D46-E519-4EC5-90EF-467A2748E165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7D46-E519-4EC5-90EF-467A2748E165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7D46-E519-4EC5-90EF-467A2748E165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7D46-E519-4EC5-90EF-467A2748E165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7D46-E519-4EC5-90EF-467A2748E165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7D46-E519-4EC5-90EF-467A2748E165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7D46-E519-4EC5-90EF-467A2748E165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7D46-E519-4EC5-90EF-467A2748E165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7D46-E519-4EC5-90EF-467A2748E165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7D46-E519-4EC5-90EF-467A2748E165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7D46-E519-4EC5-90EF-467A2748E165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7D46-E519-4EC5-90EF-467A2748E165}" type="slidenum">
              <a:rPr lang="ru-RU" smtClean="0"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7D46-E519-4EC5-90EF-467A2748E165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7D46-E519-4EC5-90EF-467A2748E165}" type="slidenum">
              <a:rPr lang="ru-RU" smtClean="0"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7D46-E519-4EC5-90EF-467A2748E165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7D46-E519-4EC5-90EF-467A2748E165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7D46-E519-4EC5-90EF-467A2748E165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7D46-E519-4EC5-90EF-467A2748E165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7D46-E519-4EC5-90EF-467A2748E165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7D46-E519-4EC5-90EF-467A2748E165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7D46-E519-4EC5-90EF-467A2748E165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D641-18AF-42E7-A5DA-58AA9FC08393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9780-E6B4-4955-A4A6-3ADE2FEF0C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D641-18AF-42E7-A5DA-58AA9FC08393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9780-E6B4-4955-A4A6-3ADE2FEF0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D641-18AF-42E7-A5DA-58AA9FC08393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9780-E6B4-4955-A4A6-3ADE2FEF0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D641-18AF-42E7-A5DA-58AA9FC08393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9780-E6B4-4955-A4A6-3ADE2FEF0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D641-18AF-42E7-A5DA-58AA9FC08393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A529780-E6B4-4955-A4A6-3ADE2FEF0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D641-18AF-42E7-A5DA-58AA9FC08393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9780-E6B4-4955-A4A6-3ADE2FEF0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D641-18AF-42E7-A5DA-58AA9FC08393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9780-E6B4-4955-A4A6-3ADE2FEF0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D641-18AF-42E7-A5DA-58AA9FC08393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9780-E6B4-4955-A4A6-3ADE2FEF0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D641-18AF-42E7-A5DA-58AA9FC08393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9780-E6B4-4955-A4A6-3ADE2FEF0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D641-18AF-42E7-A5DA-58AA9FC08393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9780-E6B4-4955-A4A6-3ADE2FEF0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D641-18AF-42E7-A5DA-58AA9FC08393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9780-E6B4-4955-A4A6-3ADE2FEF0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91D641-18AF-42E7-A5DA-58AA9FC08393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529780-E6B4-4955-A4A6-3ADE2FEF0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3211/begemot48.16/0_3b8f8_c2480385_X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hyperlink" Target="http://avvatvers.narod.ru/tver/photo_tver.files/image/salt_shedrin.jpg" TargetMode="Externa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5/sduhanin.15/0_119c6_44ab2c4f_X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shaneska.ru/wp-content/uploads/2010/08/33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3204/begemot48.e/0_39287_37762576_X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hyperlink" Target="http://content.foto.mail.ru/mail/velena-59/35/i-66.jpg" TargetMode="Externa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verlib.ru/teatr260/kukly/img/00201-2b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hyperlink" Target="http://www.ladytver.ru/poster/tuz/1.jpg" TargetMode="Externa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hyperlink" Target="http://img-fotki.yandex.ru/get/34/vvsr19.1b/0_164df_5d5c425a_X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verplanet.ru/zdaniya/703-putevoi-dvorets.html" TargetMode="External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ver-posutochno.ru/images/foto_site/2.jpg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www.infoflot.com/UPLOAD/Image/spesial_offers/tver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hyperlink" Target="http://www.goroda-rossii.com/data/media/150/tver007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haba.ru/_pics/qcevez2te1au7fle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hyperlink" Target="http://img-fotki.yandex.ru/get/21/tatka1524.32/0_cd98_1643036c_XL" TargetMode="Externa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vanov-v.ru/wp-content/uploads/2010/09/Rumka.jp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lanetolog.ru/maps/city/tver.gi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hyperlink" Target="http://uprminust.tvcom.ru/Image/untitled1.jpg" TargetMode="Externa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ndianmovie.narod.ru/photo21.jp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hyperlink" Target="http://www.itver.ru/tver_photo/3.jpg" TargetMode="Externa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s2you.ru/images/news_foto/2008/01/24/news_224_1_h_orig.jpe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dellmix.su/_images/photos/other/gallery/exhibit/rrmach04/moving/18.jp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pictures/wiki/files/50/240px-Tver_medacademy.jp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5" Type="http://schemas.openxmlformats.org/officeDocument/2006/relationships/hyperlink" Target="http://indianmovie.narod.ru/photo18.jpg" TargetMode="Externa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.msu.ru/Science/HisUni/Images/Univer.jp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hyperlink" Target="http://ntc-rezec.narod.ru/plan/tstu2.jpg" TargetMode="Externa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pictures/wiki/files/84/Tver_military_academy.jp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eg"/><Relationship Id="rId5" Type="http://schemas.openxmlformats.org/officeDocument/2006/relationships/hyperlink" Target="http://content.foto.mail.ru/mail/iskrinleonid/_myphoto/i-7.jpg" TargetMode="Externa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1tv.ru/imgsize460x345/PR20100810114717.JP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eg"/><Relationship Id="rId5" Type="http://schemas.openxmlformats.org/officeDocument/2006/relationships/hyperlink" Target="http://www.vokrug.tv/pic/news/f/d/8/6/fd863d2a6d4d3fa868e348d3176e2ae5.jpeg" TargetMode="Externa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no-teatr.ru/acter/album/233039/60203.jp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eg.infoprof.ru/index-1.as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http://fotki.yandex.ru/search/%D1%84%D0%BE%D1%82%D0%BE%20%D1%81%D0%B5%D0%BB%D0%B8%D0%B3%D0%B5%D1%80%D0%B0/users/lorikss/view/134835?page=2&amp;how=week&amp;type=imag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tver.ru/tver/gallery/pic/2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hyperlink" Target="http://img-2007-01.photosight.ru/29/1896252.jpg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f/LeninTver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verplanet.ru/zdaniya/703-putevoi-dvorets.html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images.izvestia.ru/ruschudo/foto/18319-big.jpg" TargetMode="External"/><Relationship Id="rId5" Type="http://schemas.openxmlformats.org/officeDocument/2006/relationships/hyperlink" Target="http://www.tverplanet.ru/pamyatniki/7-pamyatnik-afanasiyu-nikitinu.html" TargetMode="External"/><Relationship Id="rId4" Type="http://schemas.openxmlformats.org/officeDocument/2006/relationships/hyperlink" Target="http://www.tverplanet.ru/tserkvi-i-hramy/60-belaya-troitsa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343020"/>
          </a:xfrm>
        </p:spPr>
        <p:txBody>
          <a:bodyPr vert="horz" anchor="b" anchorCtr="0"/>
          <a:lstStyle/>
          <a:p>
            <a:r>
              <a:rPr lang="ru-RU" dirty="0" smtClean="0">
                <a:solidFill>
                  <a:srgbClr val="00B050"/>
                </a:solidFill>
              </a:rPr>
              <a:t>Мир вокруг нас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000372"/>
            <a:ext cx="6500858" cy="1714512"/>
          </a:xfrm>
        </p:spPr>
        <p:txBody>
          <a:bodyPr vert="horz">
            <a:normAutofit fontScale="77500" lnSpcReduction="20000"/>
          </a:bodyPr>
          <a:lstStyle/>
          <a:p>
            <a:r>
              <a:rPr lang="ru-RU" sz="7200" dirty="0" smtClean="0">
                <a:solidFill>
                  <a:srgbClr val="002060"/>
                </a:solidFill>
              </a:rPr>
              <a:t>Наш город</a:t>
            </a:r>
          </a:p>
          <a:p>
            <a:r>
              <a:rPr lang="ru-RU" sz="7200" dirty="0" smtClean="0">
                <a:solidFill>
                  <a:srgbClr val="002060"/>
                </a:solidFill>
              </a:rPr>
              <a:t>Тверь</a:t>
            </a:r>
          </a:p>
        </p:txBody>
      </p:sp>
      <p:pic>
        <p:nvPicPr>
          <p:cNvPr id="1026" name="Picture 2" descr="http://im3-tub.yandex.net/i?id=85014448-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214290"/>
            <a:ext cx="1691652" cy="206299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Памятники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города Твери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571612"/>
            <a:ext cx="4040188" cy="75088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Тверскую Губернию часто посещал великий русский поэт А.С.Пушкин.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Памятник Салтыкову- Щедрину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Картинка 77 из 64000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57200" y="2380645"/>
            <a:ext cx="4040188" cy="3727073"/>
          </a:xfrm>
          <a:prstGeom prst="rect">
            <a:avLst/>
          </a:prstGeom>
          <a:noFill/>
        </p:spPr>
      </p:pic>
      <p:pic>
        <p:nvPicPr>
          <p:cNvPr id="8" name="Picture 4" descr="Картинка 96 из 64000">
            <a:hlinkClick r:id="rId5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645025" y="2728516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Памятники города Твери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Памятник И.А.Крылову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Памятник Михаилу Кругу</a:t>
            </a:r>
          </a:p>
          <a:p>
            <a:r>
              <a:rPr lang="ru-RU" dirty="0" smtClean="0"/>
              <a:t>автору-исполнителю русского шансона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Картинка 61 из 79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225776" y="2362200"/>
            <a:ext cx="2503035" cy="3763963"/>
          </a:xfrm>
          <a:prstGeom prst="rect">
            <a:avLst/>
          </a:prstGeom>
          <a:noFill/>
        </p:spPr>
      </p:pic>
      <p:pic>
        <p:nvPicPr>
          <p:cNvPr id="8" name="Picture 4" descr="http://s54.radikal.ru/i145/0810/18/9d36dcdf0b0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5254426" y="2362200"/>
            <a:ext cx="2822972" cy="3763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3"/>
            <a:ext cx="7715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Сейчас Тверь – крупный центр науки и культуры. К услугам жителей и гостей города известный в стране драматический театр, филармония, театр детей и молодежи, театр кукол, цирк, много музеев.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                                 Картинная галерея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9938" name="Picture 2" descr="Картинка 3 из 22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786058"/>
            <a:ext cx="5643602" cy="3758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0070C0"/>
                </a:solidFill>
              </a:rPr>
              <a:t>Театры в Твери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Драматический театр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филармония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7" name="Picture 4" descr="Картинка 59 из 64000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643182"/>
            <a:ext cx="4171708" cy="3128781"/>
          </a:xfrm>
          <a:prstGeom prst="rect">
            <a:avLst/>
          </a:prstGeom>
          <a:noFill/>
        </p:spPr>
      </p:pic>
      <p:pic>
        <p:nvPicPr>
          <p:cNvPr id="10" name="Picture 10" descr="Картинка 3 из 991">
            <a:hlinkClick r:id="rId5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2643182"/>
            <a:ext cx="4175681" cy="313176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70C0"/>
                </a:solidFill>
              </a:rPr>
              <a:t>Театры в Твери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Театр Кукол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Театр Юного зрителя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Picture 4" descr="Картинка 1 из 417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766323"/>
            <a:ext cx="4040188" cy="2955716"/>
          </a:xfrm>
          <a:prstGeom prst="rect">
            <a:avLst/>
          </a:prstGeom>
          <a:noFill/>
        </p:spPr>
      </p:pic>
      <p:pic>
        <p:nvPicPr>
          <p:cNvPr id="8" name="Picture 2" descr="Картинка 22 из 383">
            <a:hlinkClick r:id="rId5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2428868"/>
            <a:ext cx="2475258" cy="372172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цирк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Кинотеатр «Звезда»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Picture 8" descr="http://russian-goldenring.ru/UserImages/2104447148Big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729111"/>
            <a:ext cx="4040188" cy="3030141"/>
          </a:xfrm>
          <a:prstGeom prst="rect">
            <a:avLst/>
          </a:prstGeom>
          <a:noFill/>
        </p:spPr>
      </p:pic>
      <p:pic>
        <p:nvPicPr>
          <p:cNvPr id="10" name="Picture 2" descr="Картинка 14 из 64000">
            <a:hlinkClick r:id="rId4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5025" y="2897765"/>
            <a:ext cx="4041775" cy="269283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3050"/>
            <a:ext cx="8215370" cy="1941504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rgbClr val="0070C0"/>
                </a:solidFill>
                <a:effectLst/>
              </a:rPr>
              <a:t>Исторические памятники Твери</a:t>
            </a:r>
            <a:r>
              <a:rPr lang="ru-RU" sz="2000" b="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000" b="0" dirty="0" smtClean="0">
                <a:solidFill>
                  <a:srgbClr val="0070C0"/>
                </a:solidFill>
                <a:effectLst/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857364"/>
            <a:ext cx="4068792" cy="7143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Речной вокзал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14876" y="1357298"/>
            <a:ext cx="3971924" cy="128588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главная достопримечательность города—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  <a:hlinkClick r:id="rId3" action="ppaction://hlinkfile"/>
              </a:rPr>
              <a:t>Путевой дворец</a:t>
            </a:r>
            <a:r>
              <a:rPr lang="ru-RU" b="1" dirty="0" smtClean="0">
                <a:solidFill>
                  <a:srgbClr val="0070C0"/>
                </a:solidFill>
              </a:rPr>
              <a:t> императрицы Екатерины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Картинка 25 из 64000">
            <a:hlinkClick r:id="rId4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57200" y="2825065"/>
            <a:ext cx="4040188" cy="2838232"/>
          </a:xfrm>
          <a:prstGeom prst="rect">
            <a:avLst/>
          </a:prstGeom>
          <a:noFill/>
        </p:spPr>
      </p:pic>
      <p:pic>
        <p:nvPicPr>
          <p:cNvPr id="8" name="Picture 4" descr="Картинка 26 из 64000">
            <a:hlinkClick r:id="rId6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print"/>
          <a:stretch>
            <a:fillRect/>
          </a:stretch>
        </p:blipFill>
        <p:spPr bwMode="auto">
          <a:xfrm>
            <a:off x="4645025" y="2987442"/>
            <a:ext cx="4041775" cy="251347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Церкви в Твери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Белая троица</a:t>
            </a:r>
          </a:p>
          <a:p>
            <a:pPr algn="ctr"/>
            <a:r>
              <a:rPr lang="ru-RU" sz="2600" dirty="0" smtClean="0">
                <a:solidFill>
                  <a:srgbClr val="0070C0"/>
                </a:solidFill>
              </a:rPr>
              <a:t>Древнейший храм в Твери</a:t>
            </a:r>
            <a:endParaRPr lang="ru-RU" sz="2600" b="1" dirty="0" smtClean="0">
              <a:solidFill>
                <a:srgbClr val="0070C0"/>
              </a:solidFill>
            </a:endParaRPr>
          </a:p>
          <a:p>
            <a:pPr algn="ctr"/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Мусульманская мечеть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7" name="Picture 6" descr="http://www.portal-tgma.ru/index.php?option=com_datsogallery&amp;Itemid=144&amp;func=wmark&amp;mid=6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59966" y="2362200"/>
            <a:ext cx="3234656" cy="3763963"/>
          </a:xfrm>
          <a:prstGeom prst="rect">
            <a:avLst/>
          </a:prstGeom>
          <a:noFill/>
        </p:spPr>
      </p:pic>
      <p:pic>
        <p:nvPicPr>
          <p:cNvPr id="10" name="Picture 4" descr="Картинка 54 из 64000">
            <a:hlinkClick r:id="rId4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9415" y="2634853"/>
            <a:ext cx="4297386" cy="322303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Фонтаны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Поющий фонтан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(находится на Комсомольской площади)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Фонтан у цирка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Картинка 52 из 64000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57200" y="2900819"/>
            <a:ext cx="4040188" cy="2686725"/>
          </a:xfrm>
          <a:prstGeom prst="rect">
            <a:avLst/>
          </a:prstGeom>
          <a:noFill/>
        </p:spPr>
      </p:pic>
      <p:pic>
        <p:nvPicPr>
          <p:cNvPr id="10" name="Picture 2" descr="Картинка 12 из 1225">
            <a:hlinkClick r:id="rId5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645025" y="2728516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Современная Тверь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«Рюмка»</a:t>
            </a:r>
          </a:p>
          <a:p>
            <a:pPr algn="ctr"/>
            <a:r>
              <a:rPr lang="ru-RU" sz="1800" dirty="0" smtClean="0">
                <a:solidFill>
                  <a:srgbClr val="002060"/>
                </a:solidFill>
              </a:rPr>
              <a:t>(одно из самых интересных зданий Твери)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НОЧНАЯ </a:t>
            </a:r>
            <a:r>
              <a:rPr lang="ru-RU" dirty="0" err="1" smtClean="0">
                <a:solidFill>
                  <a:srgbClr val="002060"/>
                </a:solidFill>
              </a:rPr>
              <a:t>тВЕРЬ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Picture 4" descr="Картинка 208 из 64000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078051" y="2362200"/>
            <a:ext cx="2798486" cy="3763963"/>
          </a:xfrm>
          <a:prstGeom prst="rect">
            <a:avLst/>
          </a:prstGeom>
          <a:noFill/>
        </p:spPr>
      </p:pic>
      <p:pic>
        <p:nvPicPr>
          <p:cNvPr id="8" name="Picture 10" descr="http://img-fotki.yandex.ru/get/2/chernobaeva.0/0_2594_fe61795a_XL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645025" y="2728516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526426">
            <a:off x="4644772" y="1054629"/>
            <a:ext cx="3908226" cy="139927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С </a:t>
            </a:r>
            <a:r>
              <a:rPr lang="ru-RU" sz="3600" dirty="0" smtClean="0">
                <a:solidFill>
                  <a:schemeClr val="bg2"/>
                </a:solidFill>
              </a:rPr>
              <a:t>высоты птичьего полёта…</a:t>
            </a:r>
            <a:endParaRPr lang="ru-RU" sz="3600" dirty="0">
              <a:solidFill>
                <a:schemeClr val="bg2"/>
              </a:solidFill>
            </a:endParaRPr>
          </a:p>
        </p:txBody>
      </p:sp>
      <p:pic>
        <p:nvPicPr>
          <p:cNvPr id="5" name="Picture 2" descr="Картинка 0 из 64000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28604"/>
            <a:ext cx="4501671" cy="3143272"/>
          </a:xfrm>
          <a:prstGeom prst="rect">
            <a:avLst/>
          </a:prstGeom>
          <a:noFill/>
        </p:spPr>
      </p:pic>
      <p:pic>
        <p:nvPicPr>
          <p:cNvPr id="7" name="Picture 4" descr="Картинка 23 из 64000">
            <a:hlinkClick r:id="rId5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571876"/>
            <a:ext cx="4038600" cy="30289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9988979">
            <a:off x="1119014" y="4296438"/>
            <a:ext cx="2810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Карта Твери</a:t>
            </a:r>
            <a:endParaRPr lang="ru-RU" sz="36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Обелиск победы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Фейерверк в день города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Картинка 174 из 64000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1" y="2357430"/>
            <a:ext cx="2620599" cy="3857652"/>
          </a:xfrm>
          <a:prstGeom prst="rect">
            <a:avLst/>
          </a:prstGeom>
          <a:noFill/>
        </p:spPr>
      </p:pic>
      <p:pic>
        <p:nvPicPr>
          <p:cNvPr id="10" name="Picture 4" descr="Картинка 117 из 64000">
            <a:hlinkClick r:id="rId5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645025" y="2942393"/>
            <a:ext cx="4041775" cy="260357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Известные предприятия города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Знаменитые экскаваторы</a:t>
            </a:r>
            <a:endParaRPr lang="ru-RU" sz="3100" dirty="0">
              <a:solidFill>
                <a:srgbClr val="002060"/>
              </a:solidFill>
            </a:endParaRPr>
          </a:p>
        </p:txBody>
      </p:sp>
      <p:pic>
        <p:nvPicPr>
          <p:cNvPr id="3" name="Picture 4" descr="Картинка 43 из 4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571611"/>
            <a:ext cx="5929354" cy="444979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Продукция тверского </a:t>
            </a:r>
            <a:r>
              <a:rPr lang="ru-RU" dirty="0" err="1" smtClean="0">
                <a:solidFill>
                  <a:srgbClr val="0070C0"/>
                </a:solidFill>
              </a:rPr>
              <a:t>вагонзавода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Picture 2" descr="Картинка 10 из 607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714488"/>
            <a:ext cx="5552781" cy="41671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Престижные ВУЗы города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Медицинская академия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1800" b="0" dirty="0" smtClean="0">
                <a:solidFill>
                  <a:srgbClr val="0070C0"/>
                </a:solidFill>
              </a:rPr>
              <a:t>(</a:t>
            </a:r>
            <a:r>
              <a:rPr lang="ru-RU" sz="2000" b="0" dirty="0" smtClean="0">
                <a:solidFill>
                  <a:srgbClr val="0070C0"/>
                </a:solidFill>
              </a:rPr>
              <a:t>готовит стоматологов, педиатров, хирургов, </a:t>
            </a:r>
            <a:r>
              <a:rPr lang="ru-RU" sz="2000" b="0" dirty="0" err="1" smtClean="0">
                <a:solidFill>
                  <a:srgbClr val="0070C0"/>
                </a:solidFill>
              </a:rPr>
              <a:t>терапевтов,фармацевтов</a:t>
            </a:r>
            <a:r>
              <a:rPr lang="ru-RU" sz="1800" b="0" dirty="0" smtClean="0">
                <a:solidFill>
                  <a:srgbClr val="0070C0"/>
                </a:solidFill>
              </a:rPr>
              <a:t>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Новое здание академии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Старое здание академии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7" name="Picture 2" descr="Картинка 32 из 52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500306"/>
            <a:ext cx="4000528" cy="3000396"/>
          </a:xfrm>
          <a:prstGeom prst="rect">
            <a:avLst/>
          </a:prstGeom>
          <a:noFill/>
        </p:spPr>
      </p:pic>
      <p:pic>
        <p:nvPicPr>
          <p:cNvPr id="8" name="Picture 4" descr="Картинка 1 из 52">
            <a:hlinkClick r:id="rId5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2428868"/>
            <a:ext cx="2643206" cy="397881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71480"/>
            <a:ext cx="4040188" cy="142876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500" b="1" dirty="0" smtClean="0">
                <a:solidFill>
                  <a:srgbClr val="7030A0"/>
                </a:solidFill>
              </a:rPr>
              <a:t>Педагогический университет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(</a:t>
            </a:r>
            <a:r>
              <a:rPr lang="ru-RU" sz="1900" b="1" dirty="0" smtClean="0">
                <a:solidFill>
                  <a:srgbClr val="7030A0"/>
                </a:solidFill>
              </a:rPr>
              <a:t>готовит преподавателей разных специальностей</a:t>
            </a:r>
            <a:r>
              <a:rPr lang="ru-RU" b="1" dirty="0" smtClean="0">
                <a:solidFill>
                  <a:srgbClr val="7030A0"/>
                </a:solidFill>
              </a:rPr>
              <a:t>)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71480"/>
            <a:ext cx="4041775" cy="171451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Политехнический университет</a:t>
            </a:r>
          </a:p>
          <a:p>
            <a:pPr algn="ctr"/>
            <a:r>
              <a:rPr lang="ru-RU" sz="1800" b="1" dirty="0" smtClean="0">
                <a:solidFill>
                  <a:srgbClr val="7030A0"/>
                </a:solidFill>
              </a:rPr>
              <a:t>(готовит инженеров, строителей психологов,)</a:t>
            </a:r>
            <a:endParaRPr lang="ru-RU" sz="1800" b="1" dirty="0">
              <a:solidFill>
                <a:srgbClr val="7030A0"/>
              </a:solidFill>
            </a:endParaRPr>
          </a:p>
        </p:txBody>
      </p:sp>
      <p:pic>
        <p:nvPicPr>
          <p:cNvPr id="7" name="Picture 6" descr="Картинка 17 из 440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071678"/>
            <a:ext cx="3643338" cy="4361103"/>
          </a:xfrm>
          <a:prstGeom prst="rect">
            <a:avLst/>
          </a:prstGeom>
          <a:noFill/>
        </p:spPr>
      </p:pic>
      <p:pic>
        <p:nvPicPr>
          <p:cNvPr id="8" name="Picture 8" descr="Картинка 42 из 70">
            <a:hlinkClick r:id="rId5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2428868"/>
            <a:ext cx="4506828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57166"/>
            <a:ext cx="8115328" cy="192883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Военная академия воздушно-космической обороны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7364"/>
            <a:ext cx="4041775" cy="64294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0070C0"/>
                </a:solidFill>
              </a:rPr>
              <a:t>Выпускники академии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7" name="Picture 12" descr="Картинка 1 из 237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858" y="2428869"/>
            <a:ext cx="4381529" cy="3286147"/>
          </a:xfrm>
          <a:prstGeom prst="rect">
            <a:avLst/>
          </a:prstGeom>
          <a:noFill/>
        </p:spPr>
      </p:pic>
      <p:pic>
        <p:nvPicPr>
          <p:cNvPr id="8" name="Picture 14" descr="Картинка 3 из 237">
            <a:hlinkClick r:id="rId5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2928934"/>
            <a:ext cx="3714776" cy="246413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Наш город – родина известных вам людей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Ковальчук </a:t>
            </a:r>
            <a:r>
              <a:rPr lang="ru-RU" b="1" dirty="0" err="1" smtClean="0">
                <a:solidFill>
                  <a:srgbClr val="0070C0"/>
                </a:solidFill>
              </a:rPr>
              <a:t>илья</a:t>
            </a:r>
            <a:r>
              <a:rPr lang="ru-RU" b="1" dirty="0" smtClean="0">
                <a:solidFill>
                  <a:srgbClr val="0070C0"/>
                </a:solidFill>
              </a:rPr>
              <a:t> –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Знаменитый хоккеист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214810" y="1428736"/>
            <a:ext cx="4786345" cy="85726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Михаил казаков</a:t>
            </a:r>
          </a:p>
          <a:p>
            <a:r>
              <a:rPr lang="ru-RU" sz="1800" dirty="0" smtClean="0">
                <a:solidFill>
                  <a:srgbClr val="0070C0"/>
                </a:solidFill>
              </a:rPr>
              <a:t>Снимался в журнале «Ералаш» и сериале «Папины дочки»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7" name="Picture 2" descr="Картинка 2 из 4983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729111"/>
            <a:ext cx="4040188" cy="3030141"/>
          </a:xfrm>
          <a:prstGeom prst="rect">
            <a:avLst/>
          </a:prstGeom>
          <a:noFill/>
        </p:spPr>
      </p:pic>
      <p:pic>
        <p:nvPicPr>
          <p:cNvPr id="8" name="Picture 4" descr="Картинка 12 из 275">
            <a:hlinkClick r:id="rId5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3931" y="2362200"/>
            <a:ext cx="3763963" cy="3763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3050"/>
            <a:ext cx="8143932" cy="158431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Андрей Дементьев</a:t>
            </a:r>
            <a:r>
              <a:rPr lang="ru-RU" sz="1200" dirty="0" smtClean="0">
                <a:solidFill>
                  <a:srgbClr val="002060"/>
                </a:solidFill>
              </a:rPr>
              <a:t/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Выдающийся современный русский поэт и журналист  родился в Твери 16 июля 1928 года. </a:t>
            </a:r>
            <a:r>
              <a:rPr lang="ru-RU" sz="1200" dirty="0" smtClean="0">
                <a:solidFill>
                  <a:schemeClr val="bg1"/>
                </a:solidFill>
              </a:rPr>
              <a:t/>
            </a:r>
            <a:br>
              <a:rPr lang="ru-RU" sz="1200" dirty="0" smtClean="0">
                <a:solidFill>
                  <a:schemeClr val="bg1"/>
                </a:solidFill>
              </a:rPr>
            </a:b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2000240"/>
            <a:ext cx="5715040" cy="42862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Я тебя не сравню с городами другими, 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Пусть красивые есть города на земле. 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Только где бы я ни был — 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Шепчу твое имя, 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И всегда, ты всегда откликаешься мне. </a:t>
            </a:r>
          </a:p>
          <a:p>
            <a:endParaRPr lang="ru-RU" sz="2000" b="1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Откликаешься песней над волжскою синью, 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Что уносят с собою на юг журавли... 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Город мой, 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Ты — частица великой России, 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И дороже ее нет на свете земли...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                                                              1965</a:t>
            </a:r>
          </a:p>
          <a:p>
            <a:endParaRPr lang="ru-RU" dirty="0"/>
          </a:p>
        </p:txBody>
      </p:sp>
      <p:pic>
        <p:nvPicPr>
          <p:cNvPr id="5" name="i-main-pic" descr="Картинка 20 из 3143">
            <a:hlinkClick r:id="rId3" tgtFrame="_blank"/>
          </p:cNvPr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357430"/>
            <a:ext cx="3200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14290"/>
            <a:ext cx="5500726" cy="116205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2"/>
                </a:solidFill>
              </a:rPr>
              <a:t>Памятник Михаилу Тверскому</a:t>
            </a:r>
            <a:br>
              <a:rPr lang="ru-RU" sz="2800" dirty="0" smtClean="0">
                <a:solidFill>
                  <a:schemeClr val="bg2"/>
                </a:solidFill>
              </a:rPr>
            </a:br>
            <a:r>
              <a:rPr lang="ru-RU" sz="1800" dirty="0" smtClean="0">
                <a:solidFill>
                  <a:schemeClr val="bg2"/>
                </a:solidFill>
              </a:rPr>
              <a:t>установлен в 2008 году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357166"/>
            <a:ext cx="3179793" cy="569755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Тверь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(в 1931—1990 гг. — </a:t>
            </a:r>
            <a:r>
              <a:rPr lang="ru-RU" sz="2800" b="1" dirty="0" err="1" smtClean="0">
                <a:solidFill>
                  <a:srgbClr val="7030A0"/>
                </a:solidFill>
              </a:rPr>
              <a:t>Кали́нин</a:t>
            </a:r>
            <a:r>
              <a:rPr lang="ru-RU" sz="2800" b="1" dirty="0" smtClean="0">
                <a:solidFill>
                  <a:srgbClr val="7030A0"/>
                </a:solidFill>
              </a:rPr>
              <a:t>) —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город в России, расположенный на берегах реки Волги в районе впадения в неё рек </a:t>
            </a:r>
            <a:r>
              <a:rPr lang="ru-RU" sz="2800" b="1" dirty="0" err="1" smtClean="0">
                <a:solidFill>
                  <a:srgbClr val="7030A0"/>
                </a:solidFill>
              </a:rPr>
              <a:t>Тьмаки</a:t>
            </a:r>
            <a:r>
              <a:rPr lang="ru-RU" sz="2800" b="1" dirty="0" smtClean="0">
                <a:solidFill>
                  <a:srgbClr val="7030A0"/>
                </a:solidFill>
              </a:rPr>
              <a:t> и </a:t>
            </a:r>
            <a:r>
              <a:rPr lang="ru-RU" sz="2800" b="1" dirty="0" err="1" smtClean="0">
                <a:solidFill>
                  <a:srgbClr val="7030A0"/>
                </a:solidFill>
              </a:rPr>
              <a:t>Тверцы</a:t>
            </a:r>
            <a:r>
              <a:rPr lang="ru-RU" sz="2800" b="1" dirty="0" smtClean="0">
                <a:solidFill>
                  <a:srgbClr val="7030A0"/>
                </a:solidFill>
              </a:rPr>
              <a:t>.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Тверь основана в 1135 году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с 1247 года — центр Тверского княжества… 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Picture 2" descr="http://www.tverplanet.ru/images/stories/smart/IMG_11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29" y="1643050"/>
            <a:ext cx="5334037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357166"/>
            <a:ext cx="4429156" cy="576899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Город Тверь – лицо России!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В мире много городов,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Но тебя древней, красивей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Не найти, ты весь таков.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Здесь суворовцы лихие,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Ходят в кепках набекрень.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С ними девы молодые -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Это завтрашний наш день!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Русь с тобой неразделима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Значит вам дано блистать.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Край Тверской, такой любимый -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Моей Родине под стать.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Здесь берут своё начало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Много всем известных рек.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Селигер…. Жаль очень мало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Есть озёр таких в наш век.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</a:rPr>
              <a:t>Автор: </a:t>
            </a:r>
            <a:r>
              <a:rPr lang="ru-RU" dirty="0" err="1" smtClean="0">
                <a:solidFill>
                  <a:schemeClr val="tx1"/>
                </a:solidFill>
                <a:hlinkClick r:id="rId3"/>
              </a:rPr>
              <a:t>Гаврюшкин</a:t>
            </a:r>
            <a:r>
              <a:rPr lang="ru-RU" dirty="0" smtClean="0">
                <a:solidFill>
                  <a:schemeClr val="tx1"/>
                </a:solidFill>
                <a:hlinkClick r:id="rId3"/>
              </a:rPr>
              <a:t> Александр Евгеньевич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5" name="Picture 2" descr="http://img-fotki.yandex.ru/get/3007/lorikss.b/0_1a62c_c94c572_-2-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7187" y="1357298"/>
            <a:ext cx="4476813" cy="335761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5112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Что это?</a:t>
            </a:r>
            <a:r>
              <a:rPr lang="ru-RU" dirty="0" smtClean="0">
                <a:solidFill>
                  <a:schemeClr val="bg2"/>
                </a:solidFill>
              </a:rPr>
              <a:t/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dirty="0" smtClean="0">
                <a:solidFill>
                  <a:schemeClr val="bg2"/>
                </a:solidFill>
              </a:rPr>
              <a:t>Течёт, течёт, не вытечет.</a:t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dirty="0" smtClean="0">
                <a:solidFill>
                  <a:schemeClr val="bg2"/>
                </a:solidFill>
              </a:rPr>
              <a:t>Бежит, бежит, не выбежит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428868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Какие реки протекают в нашем городе?</a:t>
            </a:r>
          </a:p>
        </p:txBody>
      </p:sp>
      <p:sp>
        <p:nvSpPr>
          <p:cNvPr id="4" name="Прямоугольник 3"/>
          <p:cNvSpPr/>
          <p:nvPr/>
        </p:nvSpPr>
        <p:spPr>
          <a:xfrm rot="20452981">
            <a:off x="142844" y="3571876"/>
            <a:ext cx="8429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Волга, </a:t>
            </a:r>
            <a:r>
              <a:rPr lang="ru-RU" sz="4400" dirty="0" err="1" smtClean="0">
                <a:solidFill>
                  <a:srgbClr val="002060"/>
                </a:solidFill>
              </a:rPr>
              <a:t>Тверца</a:t>
            </a:r>
            <a:r>
              <a:rPr lang="ru-RU" sz="4400" dirty="0" smtClean="0">
                <a:solidFill>
                  <a:srgbClr val="002060"/>
                </a:solidFill>
              </a:rPr>
              <a:t>, </a:t>
            </a:r>
            <a:r>
              <a:rPr lang="ru-RU" sz="4400" dirty="0" err="1" smtClean="0">
                <a:solidFill>
                  <a:srgbClr val="002060"/>
                </a:solidFill>
              </a:rPr>
              <a:t>Тьмака</a:t>
            </a:r>
            <a:endParaRPr lang="ru-RU" sz="4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85794"/>
            <a:ext cx="78581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Тверская область – край густых, задумчивых лесов, плавных рек, тихих озёр. Именно здесь, в </a:t>
            </a:r>
            <a:r>
              <a:rPr lang="ru-RU" sz="2800" b="1" dirty="0" err="1" smtClean="0">
                <a:solidFill>
                  <a:srgbClr val="7030A0"/>
                </a:solidFill>
              </a:rPr>
              <a:t>Осташковском</a:t>
            </a:r>
            <a:r>
              <a:rPr lang="ru-RU" sz="2800" b="1" dirty="0" smtClean="0">
                <a:solidFill>
                  <a:srgbClr val="7030A0"/>
                </a:solidFill>
              </a:rPr>
              <a:t> районе, находится исток великой русской реки Волги.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Исток Волг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596827"/>
            <a:ext cx="5643602" cy="366207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7030A0"/>
                </a:solidFill>
              </a:rPr>
              <a:t>Волга</a:t>
            </a:r>
            <a:endParaRPr lang="ru-RU" sz="7200" b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Новый мост </a:t>
            </a:r>
          </a:p>
          <a:p>
            <a:endParaRPr lang="ru-RU" dirty="0"/>
          </a:p>
        </p:txBody>
      </p:sp>
      <p:pic>
        <p:nvPicPr>
          <p:cNvPr id="5" name="Picture 4" descr="Картинка 16 из 5126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714356"/>
            <a:ext cx="3857652" cy="27260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44878" y="3357562"/>
            <a:ext cx="2013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Старый мост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7" name="Содержимое 3"/>
          <p:cNvSpPr>
            <a:spLocks noGrp="1"/>
          </p:cNvSpPr>
          <p:nvPr>
            <p:ph type="body" idx="2"/>
          </p:nvPr>
        </p:nvSpPr>
        <p:spPr>
          <a:xfrm>
            <a:off x="142844" y="1428736"/>
            <a:ext cx="3786214" cy="464347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А я без Волги просто не могу.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0070C0"/>
                </a:solidFill>
              </a:rPr>
              <a:t>Как хорошо малиновою ранью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Прийти и посидеть на берегу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И помолчать вблизи ее молчанья.</a:t>
            </a:r>
          </a:p>
          <a:p>
            <a:r>
              <a:rPr lang="ru-RU" sz="2400" b="1" dirty="0" smtClean="0"/>
              <a:t>                          </a:t>
            </a:r>
            <a:r>
              <a:rPr lang="ru-RU" sz="2400" b="1" dirty="0" smtClean="0">
                <a:solidFill>
                  <a:schemeClr val="bg1"/>
                </a:solidFill>
              </a:rPr>
              <a:t>А.Дементьев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3727450" y="425450"/>
            <a:ext cx="5111750" cy="585311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Картинка 8 из 5126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3786190"/>
            <a:ext cx="4041775" cy="291513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73050"/>
            <a:ext cx="5500726" cy="11620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/>
              </a:rPr>
              <a:t>Площадь Ленина</a:t>
            </a:r>
            <a:endParaRPr lang="ru-RU" sz="2800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Тверь — крупный промышленный, научный и культурный центр. Город разделён на 4 района (Заволжский, Московский, Пролетарский, Центральный). Население города (по данным на 2010 год) насчитывает 410 400 человек.</a:t>
            </a:r>
          </a:p>
          <a:p>
            <a:endParaRPr lang="ru-RU" dirty="0"/>
          </a:p>
        </p:txBody>
      </p:sp>
      <p:pic>
        <p:nvPicPr>
          <p:cNvPr id="5" name="Picture 2" descr="Файл:LeninTver.JPG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1" y="1785926"/>
            <a:ext cx="5533761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428604"/>
            <a:ext cx="5286412" cy="171451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effectLst/>
              </a:rPr>
              <a:t>Памятник Афанасию Никитину </a:t>
            </a:r>
            <a:r>
              <a:rPr lang="ru-RU" sz="2400" dirty="0" smtClean="0">
                <a:solidFill>
                  <a:srgbClr val="7030A0"/>
                </a:solidFill>
                <a:effectLst/>
              </a:rPr>
              <a:t>. Великий Тверской путешественник, первооткрыватель Индии, автор "Хождение за три моря»</a:t>
            </a:r>
            <a:endParaRPr lang="ru-RU" sz="2400" dirty="0">
              <a:solidFill>
                <a:srgbClr val="7030A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500042"/>
            <a:ext cx="3429024" cy="564360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Основные </a:t>
            </a:r>
            <a:r>
              <a:rPr lang="ru-RU" sz="2800" i="1" dirty="0" smtClean="0">
                <a:solidFill>
                  <a:schemeClr val="bg1"/>
                </a:solidFill>
              </a:rPr>
              <a:t>достопримечательности города </a:t>
            </a:r>
            <a:r>
              <a:rPr lang="ru-RU" sz="2800" dirty="0" smtClean="0">
                <a:solidFill>
                  <a:schemeClr val="bg1"/>
                </a:solidFill>
              </a:rPr>
              <a:t>- Императорский </a:t>
            </a:r>
            <a:r>
              <a:rPr lang="ru-RU" sz="2800" dirty="0" smtClean="0">
                <a:solidFill>
                  <a:schemeClr val="bg1"/>
                </a:solidFill>
                <a:hlinkClick r:id="rId3" action="ppaction://hlinkfile"/>
              </a:rPr>
              <a:t>Путевой дворец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smtClean="0">
                <a:solidFill>
                  <a:schemeClr val="bg1"/>
                </a:solidFill>
                <a:hlinkClick r:id="rId4" action="ppaction://hlinkfile"/>
              </a:rPr>
              <a:t>церковь Белая Троица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smtClean="0">
                <a:solidFill>
                  <a:schemeClr val="bg1"/>
                </a:solidFill>
                <a:hlinkClick r:id="rId5" action="ppaction://hlinkfile"/>
              </a:rPr>
              <a:t>памятник Афанасию Никитину</a:t>
            </a:r>
            <a:r>
              <a:rPr lang="ru-RU" sz="2800" dirty="0" smtClean="0">
                <a:solidFill>
                  <a:schemeClr val="bg1"/>
                </a:solidFill>
              </a:rPr>
              <a:t> - интересны не только жителям города, но и его гостям.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43306" y="1714488"/>
            <a:ext cx="5043494" cy="441167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8914" name="Picture 2" descr="Картинка 2 из 45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2143090"/>
            <a:ext cx="3429024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516</TotalTime>
  <Words>375</Words>
  <Application>Microsoft Office PowerPoint</Application>
  <PresentationFormat>Экран (4:3)</PresentationFormat>
  <Paragraphs>111</Paragraphs>
  <Slides>27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Мир вокруг нас</vt:lpstr>
      <vt:lpstr>С высоты птичьего полёта…</vt:lpstr>
      <vt:lpstr>Памятник Михаилу Тверскому установлен в 2008 году</vt:lpstr>
      <vt:lpstr>Слайд 4</vt:lpstr>
      <vt:lpstr>Что это? Течёт, течёт, не вытечет. Бежит, бежит, не выбежит</vt:lpstr>
      <vt:lpstr>Слайд 6</vt:lpstr>
      <vt:lpstr>Волга</vt:lpstr>
      <vt:lpstr>Площадь Ленина</vt:lpstr>
      <vt:lpstr>Памятник Афанасию Никитину . Великий Тверской путешественник, первооткрыватель Индии, автор "Хождение за три моря»</vt:lpstr>
      <vt:lpstr>Памятники города Твери</vt:lpstr>
      <vt:lpstr>Памятники города Твери</vt:lpstr>
      <vt:lpstr>Слайд 12</vt:lpstr>
      <vt:lpstr>Театры в Твери</vt:lpstr>
      <vt:lpstr>Театры в Твери</vt:lpstr>
      <vt:lpstr>Слайд 15</vt:lpstr>
      <vt:lpstr>Исторические памятники Твери  </vt:lpstr>
      <vt:lpstr>Церкви в Твери</vt:lpstr>
      <vt:lpstr>Фонтаны </vt:lpstr>
      <vt:lpstr>Современная Тверь</vt:lpstr>
      <vt:lpstr>Слайд 20</vt:lpstr>
      <vt:lpstr>Известные предприятия города Знаменитые экскаваторы</vt:lpstr>
      <vt:lpstr>Продукция тверского вагонзавода</vt:lpstr>
      <vt:lpstr>Престижные ВУЗы города Медицинская академия (готовит стоматологов, педиатров, хирургов, терапевтов,фармацевтов)</vt:lpstr>
      <vt:lpstr>Слайд 24</vt:lpstr>
      <vt:lpstr>Слайд 25</vt:lpstr>
      <vt:lpstr>Наш город – родина известных вам людей</vt:lpstr>
      <vt:lpstr>Андрей Дементьев Выдающийся современный русский поэт и журналист  родился в Твери 16 июля 1928 года.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123</dc:creator>
  <cp:lastModifiedBy>Valued Acer Customer</cp:lastModifiedBy>
  <cp:revision>58</cp:revision>
  <dcterms:created xsi:type="dcterms:W3CDTF">2010-11-25T16:30:47Z</dcterms:created>
  <dcterms:modified xsi:type="dcterms:W3CDTF">2012-04-09T15:18:56Z</dcterms:modified>
</cp:coreProperties>
</file>