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72" r:id="rId8"/>
    <p:sldId id="261" r:id="rId9"/>
    <p:sldId id="28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5" r:id="rId20"/>
    <p:sldId id="278" r:id="rId21"/>
    <p:sldId id="276" r:id="rId22"/>
    <p:sldId id="277" r:id="rId23"/>
    <p:sldId id="279" r:id="rId24"/>
    <p:sldId id="282" r:id="rId25"/>
    <p:sldId id="283" r:id="rId26"/>
    <p:sldId id="284" r:id="rId27"/>
    <p:sldId id="285" r:id="rId28"/>
    <p:sldId id="286" r:id="rId29"/>
    <p:sldId id="287" r:id="rId30"/>
    <p:sldId id="28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667" autoAdjust="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5F0CA0A-E8F5-4CA1-B796-2A80AEA563FC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B6FDDA8-14E7-49B1-9467-838B78CE0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CA0A-E8F5-4CA1-B796-2A80AEA563FC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DDA8-14E7-49B1-9467-838B78CE0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CA0A-E8F5-4CA1-B796-2A80AEA563FC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DDA8-14E7-49B1-9467-838B78CE0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CA0A-E8F5-4CA1-B796-2A80AEA563FC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DDA8-14E7-49B1-9467-838B78CE0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CA0A-E8F5-4CA1-B796-2A80AEA563FC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DDA8-14E7-49B1-9467-838B78CE0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CA0A-E8F5-4CA1-B796-2A80AEA563FC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DDA8-14E7-49B1-9467-838B78CE0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F0CA0A-E8F5-4CA1-B796-2A80AEA563FC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6FDDA8-14E7-49B1-9467-838B78CE0D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5F0CA0A-E8F5-4CA1-B796-2A80AEA563FC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B6FDDA8-14E7-49B1-9467-838B78CE0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CA0A-E8F5-4CA1-B796-2A80AEA563FC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DDA8-14E7-49B1-9467-838B78CE0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CA0A-E8F5-4CA1-B796-2A80AEA563FC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DDA8-14E7-49B1-9467-838B78CE0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CA0A-E8F5-4CA1-B796-2A80AEA563FC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DDA8-14E7-49B1-9467-838B78CE0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5F0CA0A-E8F5-4CA1-B796-2A80AEA563FC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B6FDDA8-14E7-49B1-9467-838B78CE0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</a:t>
            </a:r>
            <a:r>
              <a:rPr lang="ru-RU" dirty="0" err="1" smtClean="0"/>
              <a:t>мнемотаблиц</a:t>
            </a:r>
            <a:r>
              <a:rPr lang="ru-RU" dirty="0" smtClean="0"/>
              <a:t> в работе с заикающимися детьми старшего дошкольного возраста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4365104"/>
            <a:ext cx="2336304" cy="1273696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err="1" smtClean="0"/>
              <a:t>Поготовила</a:t>
            </a:r>
            <a:r>
              <a:rPr lang="ru-RU" dirty="0" smtClean="0"/>
              <a:t>:</a:t>
            </a:r>
          </a:p>
          <a:p>
            <a:pPr algn="r"/>
            <a:r>
              <a:rPr lang="ru-RU" dirty="0" smtClean="0"/>
              <a:t>учитель-логопед</a:t>
            </a:r>
          </a:p>
          <a:p>
            <a:pPr algn="r"/>
            <a:r>
              <a:rPr lang="ru-RU" smtClean="0"/>
              <a:t>МБДОУ  детский сад  №</a:t>
            </a:r>
            <a:r>
              <a:rPr lang="ru-RU" dirty="0" smtClean="0"/>
              <a:t>73</a:t>
            </a:r>
          </a:p>
          <a:p>
            <a:pPr algn="r"/>
            <a:r>
              <a:rPr lang="ru-RU" dirty="0" smtClean="0"/>
              <a:t>Максимова Т.П.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«Птичка летает…»Жуковский В.</a:t>
            </a:r>
            <a:endParaRPr lang="ru-RU" dirty="0"/>
          </a:p>
        </p:txBody>
      </p:sp>
      <p:pic>
        <p:nvPicPr>
          <p:cNvPr id="4" name="Содержимое 3" descr="сканирование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0326" y="2249488"/>
            <a:ext cx="7643347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«Птичка летает…» Жуковский В.</a:t>
            </a:r>
            <a:endParaRPr lang="ru-RU" dirty="0"/>
          </a:p>
        </p:txBody>
      </p:sp>
      <p:pic>
        <p:nvPicPr>
          <p:cNvPr id="4" name="Содержимое 3" descr="сканирование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2101" y="2249488"/>
            <a:ext cx="6059797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«Опустел скворечник…»</a:t>
            </a:r>
            <a:r>
              <a:rPr lang="ru-RU" dirty="0" err="1" smtClean="0"/>
              <a:t>И.Токмакова</a:t>
            </a:r>
            <a:endParaRPr lang="ru-RU" dirty="0"/>
          </a:p>
        </p:txBody>
      </p:sp>
      <p:pic>
        <p:nvPicPr>
          <p:cNvPr id="4" name="Содержимое 3" descr="сканирование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5136" y="2249488"/>
            <a:ext cx="5693728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«Опустел скворечник…» </a:t>
            </a:r>
            <a:r>
              <a:rPr lang="ru-RU" dirty="0" err="1" smtClean="0"/>
              <a:t>И.Токмакова</a:t>
            </a:r>
            <a:endParaRPr lang="ru-RU" dirty="0"/>
          </a:p>
        </p:txBody>
      </p:sp>
      <p:pic>
        <p:nvPicPr>
          <p:cNvPr id="4" name="Содержимое 3" descr="сканирование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4443" y="2249488"/>
            <a:ext cx="5515113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«Опустел скворечник…»</a:t>
            </a:r>
            <a:r>
              <a:rPr lang="ru-RU" dirty="0" err="1" smtClean="0"/>
              <a:t>И.Токмакова</a:t>
            </a:r>
            <a:endParaRPr lang="ru-RU" dirty="0"/>
          </a:p>
        </p:txBody>
      </p:sp>
      <p:pic>
        <p:nvPicPr>
          <p:cNvPr id="4" name="Содержимое 3" descr="сканирование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544" y="2249488"/>
            <a:ext cx="6048911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«Опустел скворечник…»И. </a:t>
            </a:r>
            <a:r>
              <a:rPr lang="ru-RU" dirty="0" err="1" smtClean="0"/>
              <a:t>Токмакова</a:t>
            </a:r>
            <a:endParaRPr lang="ru-RU" dirty="0"/>
          </a:p>
        </p:txBody>
      </p:sp>
      <p:pic>
        <p:nvPicPr>
          <p:cNvPr id="4" name="Содержимое 3" descr="сканирование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2911" y="2249488"/>
            <a:ext cx="5978177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Ростом разные подружки, но похожи друг на дружку…</a:t>
            </a:r>
            <a:endParaRPr lang="ru-RU" dirty="0"/>
          </a:p>
        </p:txBody>
      </p:sp>
      <p:pic>
        <p:nvPicPr>
          <p:cNvPr id="4" name="Содержимое 3" descr="сканирование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8229" y="2249488"/>
            <a:ext cx="3447542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Сидит девица в темнице, а коса на улице (морковка).</a:t>
            </a:r>
            <a:endParaRPr lang="ru-RU" dirty="0"/>
          </a:p>
        </p:txBody>
      </p:sp>
      <p:pic>
        <p:nvPicPr>
          <p:cNvPr id="4" name="Содержимое 3" descr="сканирование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714620"/>
            <a:ext cx="1815084" cy="3342132"/>
          </a:xfrm>
        </p:spPr>
      </p:pic>
      <p:pic>
        <p:nvPicPr>
          <p:cNvPr id="5" name="Содержимое 3" descr="сканирование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714620"/>
            <a:ext cx="3643884" cy="3401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«Птичка летает…»Жуковский В. </a:t>
            </a:r>
            <a:endParaRPr lang="ru-RU" dirty="0"/>
          </a:p>
        </p:txBody>
      </p:sp>
      <p:pic>
        <p:nvPicPr>
          <p:cNvPr id="4" name="Содержимое 3" descr="сканирование0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4985" y="2249488"/>
            <a:ext cx="5694030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sz="1400" dirty="0" smtClean="0"/>
              <a:t>Сидит дед…»</a:t>
            </a:r>
            <a:endParaRPr lang="ru-RU" sz="1400" dirty="0"/>
          </a:p>
        </p:txBody>
      </p:sp>
      <p:pic>
        <p:nvPicPr>
          <p:cNvPr id="1026" name="Picture 2" descr="C:\Users\вера\Documents\рисунки 2\сканирование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6405" y="2249488"/>
            <a:ext cx="6771190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0324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Мнемотехника – </a:t>
            </a:r>
            <a:br>
              <a:rPr lang="ru-RU" dirty="0" smtClean="0"/>
            </a:br>
            <a:r>
              <a:rPr lang="ru-RU" dirty="0" smtClean="0"/>
              <a:t>искусство запоминания, совокупность приемов </a:t>
            </a:r>
            <a:br>
              <a:rPr lang="ru-RU" dirty="0" smtClean="0"/>
            </a:br>
            <a:r>
              <a:rPr lang="ru-RU" dirty="0" smtClean="0"/>
              <a:t>и способов, облегчающих </a:t>
            </a:r>
            <a:br>
              <a:rPr lang="ru-RU" dirty="0" smtClean="0"/>
            </a:br>
            <a:r>
              <a:rPr lang="ru-RU" dirty="0" smtClean="0"/>
              <a:t>запоминание и увеличивающих </a:t>
            </a:r>
            <a:br>
              <a:rPr lang="ru-RU" dirty="0" smtClean="0"/>
            </a:br>
            <a:r>
              <a:rPr lang="ru-RU" dirty="0" smtClean="0"/>
              <a:t>объем памяти путем образования </a:t>
            </a:r>
            <a:br>
              <a:rPr lang="ru-RU" dirty="0" smtClean="0"/>
            </a:br>
            <a:r>
              <a:rPr lang="ru-RU" dirty="0" smtClean="0"/>
              <a:t>искусственных ассоциаций.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«Сидит дед…»</a:t>
            </a:r>
            <a:endParaRPr lang="ru-RU" sz="1400" dirty="0"/>
          </a:p>
        </p:txBody>
      </p:sp>
      <p:pic>
        <p:nvPicPr>
          <p:cNvPr id="4098" name="Picture 2" descr="C:\Users\вера\Documents\рисунки 2\сканирование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2225" y="2249488"/>
            <a:ext cx="3099549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«Ростом разные подружки…»</a:t>
            </a:r>
            <a:endParaRPr lang="ru-RU" sz="1400" dirty="0"/>
          </a:p>
        </p:txBody>
      </p:sp>
      <p:pic>
        <p:nvPicPr>
          <p:cNvPr id="2050" name="Picture 2" descr="C:\Users\вера\Documents\рисунки 2\сканирование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249488"/>
            <a:ext cx="2893453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«На большом..»</a:t>
            </a:r>
            <a:endParaRPr lang="ru-RU" sz="1400" dirty="0"/>
          </a:p>
        </p:txBody>
      </p:sp>
      <p:pic>
        <p:nvPicPr>
          <p:cNvPr id="3074" name="Picture 2" descr="C:\Users\вера\Documents\рисунки 2\сканирование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0981" y="2249488"/>
            <a:ext cx="2982037" cy="4324350"/>
          </a:xfrm>
          <a:prstGeom prst="rect">
            <a:avLst/>
          </a:prstGeom>
          <a:noFill/>
        </p:spPr>
      </p:pic>
      <p:pic>
        <p:nvPicPr>
          <p:cNvPr id="3075" name="Picture 3" descr="C:\Users\вера\Documents\рисунки 2\сканирование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173" y="0"/>
            <a:ext cx="84536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« На большом …»</a:t>
            </a:r>
            <a:endParaRPr lang="ru-RU" sz="1400" dirty="0"/>
          </a:p>
        </p:txBody>
      </p:sp>
      <p:pic>
        <p:nvPicPr>
          <p:cNvPr id="6146" name="Picture 2" descr="C:\Users\вера\Documents\рисунки 2\сканирование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0981" y="2249488"/>
            <a:ext cx="2982037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долго думали, гадали…</a:t>
            </a:r>
            <a:endParaRPr lang="ru-RU" dirty="0"/>
          </a:p>
        </p:txBody>
      </p:sp>
      <p:pic>
        <p:nvPicPr>
          <p:cNvPr id="1026" name="Picture 2" descr="C:\Users\вера\Desktop\2016-03 (мар)\сканирование0001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20888"/>
            <a:ext cx="2843808" cy="3910794"/>
          </a:xfrm>
          <a:prstGeom prst="rect">
            <a:avLst/>
          </a:prstGeom>
          <a:noFill/>
        </p:spPr>
      </p:pic>
      <p:pic>
        <p:nvPicPr>
          <p:cNvPr id="1027" name="Picture 3" descr="C:\Users\вера\Desktop\2016-03 (мар)\сканирование000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420888"/>
            <a:ext cx="2691292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ера\Desktop\2016-03 (мар)\сканирование0003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980728"/>
            <a:ext cx="3194081" cy="4392488"/>
          </a:xfrm>
          <a:prstGeom prst="rect">
            <a:avLst/>
          </a:prstGeom>
          <a:noFill/>
        </p:spPr>
      </p:pic>
      <p:pic>
        <p:nvPicPr>
          <p:cNvPr id="2051" name="Picture 3" descr="C:\Users\вера\Desktop\2016-03 (мар)\сканирование0004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1" y="1052736"/>
            <a:ext cx="3464163" cy="4764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ера\Desktop\2016-03 (мар)\сканирование0005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04" y="836712"/>
            <a:ext cx="3508253" cy="4824536"/>
          </a:xfrm>
          <a:prstGeom prst="rect">
            <a:avLst/>
          </a:prstGeom>
          <a:noFill/>
        </p:spPr>
      </p:pic>
      <p:pic>
        <p:nvPicPr>
          <p:cNvPr id="3075" name="Picture 3" descr="C:\Users\вера\Desktop\2016-03 (мар)\сканирование0006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92696"/>
            <a:ext cx="3859128" cy="5307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Дуют ветры в феврале…</a:t>
            </a:r>
            <a:endParaRPr lang="ru-RU" dirty="0"/>
          </a:p>
        </p:txBody>
      </p:sp>
      <p:pic>
        <p:nvPicPr>
          <p:cNvPr id="4098" name="Picture 2" descr="C:\Users\вера\Desktop\2016-03 (мар)\сканирование0008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33650"/>
            <a:ext cx="3144533" cy="4324350"/>
          </a:xfrm>
          <a:prstGeom prst="rect">
            <a:avLst/>
          </a:prstGeom>
          <a:noFill/>
        </p:spPr>
      </p:pic>
      <p:pic>
        <p:nvPicPr>
          <p:cNvPr id="4099" name="Picture 3" descr="C:\Users\вера\Desktop\2016-03 (мар)\сканирование0009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420888"/>
            <a:ext cx="4104456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 нам на ёлку, ой-ёй-ёй…</a:t>
            </a:r>
            <a:endParaRPr lang="ru-RU" dirty="0"/>
          </a:p>
        </p:txBody>
      </p:sp>
      <p:pic>
        <p:nvPicPr>
          <p:cNvPr id="5122" name="Picture 2" descr="C:\Users\вера\Desktop\2016-03 (мар)\сканирование0010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4032448" cy="3480260"/>
          </a:xfrm>
          <a:prstGeom prst="rect">
            <a:avLst/>
          </a:prstGeom>
          <a:noFill/>
        </p:spPr>
      </p:pic>
      <p:pic>
        <p:nvPicPr>
          <p:cNvPr id="5123" name="Picture 3" descr="C:\Users\вера\Desktop\2016-03 (мар)\сканирование001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420888"/>
            <a:ext cx="3738459" cy="3320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весной его не встретим…</a:t>
            </a:r>
            <a:endParaRPr lang="ru-RU" dirty="0"/>
          </a:p>
        </p:txBody>
      </p:sp>
      <p:pic>
        <p:nvPicPr>
          <p:cNvPr id="6146" name="Picture 2" descr="C:\Users\вера\Desktop\2016-03 (мар)\сканирование0012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492896"/>
            <a:ext cx="3528392" cy="3411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373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Использование мнемотехники помогает развивать: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зрительную и слуховую память;</a:t>
            </a:r>
          </a:p>
          <a:p>
            <a:r>
              <a:rPr lang="ru-RU" dirty="0" smtClean="0"/>
              <a:t>- зрительное и слуховое внимание;</a:t>
            </a:r>
          </a:p>
          <a:p>
            <a:r>
              <a:rPr lang="ru-RU" dirty="0" smtClean="0"/>
              <a:t>- воображение;</a:t>
            </a:r>
          </a:p>
          <a:p>
            <a:r>
              <a:rPr lang="ru-RU" dirty="0" smtClean="0"/>
              <a:t>- восприятие;</a:t>
            </a:r>
          </a:p>
          <a:p>
            <a:r>
              <a:rPr lang="ru-RU" dirty="0" smtClean="0"/>
              <a:t>- развивает кругозор;</a:t>
            </a:r>
          </a:p>
          <a:p>
            <a:r>
              <a:rPr lang="ru-RU" dirty="0" smtClean="0"/>
              <a:t>- развивает все стороны речи и речемыслительную деятельность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218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i="1" dirty="0" smtClean="0"/>
          </a:p>
          <a:p>
            <a:pPr algn="ctr">
              <a:buNone/>
            </a:pPr>
            <a:r>
              <a:rPr lang="ru-RU" sz="4000" i="1" dirty="0" smtClean="0">
                <a:solidFill>
                  <a:srgbClr val="FF0000"/>
                </a:solidFill>
              </a:rPr>
              <a:t>Спасибо за внимание.</a:t>
            </a:r>
            <a:endParaRPr lang="ru-RU" sz="4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Суть </a:t>
            </a:r>
            <a:r>
              <a:rPr lang="ru-RU" dirty="0" err="1" smtClean="0"/>
              <a:t>мнемотаблиц</a:t>
            </a:r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на каждое слово или словосочетание </a:t>
            </a:r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dirty="0" smtClean="0"/>
              <a:t>придумывается картинка.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Метод - мнемотехника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Этот метод в разные годы специалисты называли по разному: В. К. Воробьева называла эту методику сенсорно - графическими схемами, Т. А. Ткаченко - предметно - схематическими моделями, </a:t>
            </a:r>
          </a:p>
          <a:p>
            <a:r>
              <a:rPr lang="ru-RU" dirty="0" smtClean="0"/>
              <a:t>В. П. </a:t>
            </a:r>
            <a:r>
              <a:rPr lang="ru-RU" dirty="0" err="1" smtClean="0"/>
              <a:t>Глухов</a:t>
            </a:r>
            <a:r>
              <a:rPr lang="ru-RU" dirty="0" smtClean="0"/>
              <a:t> - блоками - квадратами, </a:t>
            </a:r>
          </a:p>
          <a:p>
            <a:r>
              <a:rPr lang="ru-RU" dirty="0" smtClean="0"/>
              <a:t>Т. В. Большова - коллажем, </a:t>
            </a:r>
          </a:p>
          <a:p>
            <a:r>
              <a:rPr lang="ru-RU" dirty="0" smtClean="0"/>
              <a:t>Л. Н. </a:t>
            </a:r>
            <a:r>
              <a:rPr lang="ru-RU" dirty="0" err="1" smtClean="0"/>
              <a:t>Ефименкова</a:t>
            </a:r>
            <a:r>
              <a:rPr lang="ru-RU" dirty="0" smtClean="0"/>
              <a:t> - схемой составления рассказа.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Этапы использования </a:t>
            </a:r>
            <a:r>
              <a:rPr lang="ru-RU" dirty="0" err="1" smtClean="0"/>
              <a:t>мнемотаблиц</a:t>
            </a:r>
            <a:r>
              <a:rPr lang="ru-RU" dirty="0" smtClean="0"/>
              <a:t> для разучивания стихотворений: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- выразительное чтение стихотворения;</a:t>
            </a:r>
          </a:p>
          <a:p>
            <a:r>
              <a:rPr lang="ru-RU" dirty="0" smtClean="0"/>
              <a:t>- чтение стихотворения с опорой на </a:t>
            </a:r>
            <a:r>
              <a:rPr lang="ru-RU" dirty="0" err="1" smtClean="0"/>
              <a:t>мнемотаблицы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рассматривание  каждого слова или строки в </a:t>
            </a:r>
            <a:r>
              <a:rPr lang="ru-RU" dirty="0" err="1" smtClean="0"/>
              <a:t>мнемотаблице</a:t>
            </a:r>
            <a:r>
              <a:rPr lang="ru-RU" dirty="0" smtClean="0"/>
              <a:t>; </a:t>
            </a:r>
          </a:p>
          <a:p>
            <a:r>
              <a:rPr lang="ru-RU" dirty="0" smtClean="0"/>
              <a:t>- вопросы по содержанию стихотворения, помогая тем самым детям уяснить основную мысль;</a:t>
            </a:r>
          </a:p>
          <a:p>
            <a:r>
              <a:rPr lang="ru-RU" dirty="0" smtClean="0"/>
              <a:t>- выяснить, какие слова непонятны детям, объяснить их значение в доступной для них форме;</a:t>
            </a:r>
          </a:p>
          <a:p>
            <a:r>
              <a:rPr lang="ru-RU" dirty="0" smtClean="0"/>
              <a:t>- чтение отдельно каждой строки стихотворения с опорой на </a:t>
            </a:r>
            <a:r>
              <a:rPr lang="ru-RU" dirty="0" err="1" smtClean="0"/>
              <a:t>мнемотаблицы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рассказывание стихотворение с опорой на </a:t>
            </a:r>
            <a:r>
              <a:rPr lang="ru-RU" dirty="0" err="1" smtClean="0"/>
              <a:t>мнемотаблицы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зарисовки своих </a:t>
            </a:r>
            <a:r>
              <a:rPr lang="ru-RU" dirty="0" err="1" smtClean="0"/>
              <a:t>мнемотаблиц</a:t>
            </a:r>
            <a:r>
              <a:rPr lang="ru-RU" dirty="0" smtClean="0"/>
              <a:t> или дорисовка уже имеющихся.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778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Коррекция по устранению заикания у детей дошкольного возраста учитель - логопед проводит ус учетом этапов ограничения речи:</a:t>
            </a:r>
          </a:p>
          <a:p>
            <a:r>
              <a:rPr lang="ru-RU" dirty="0" smtClean="0"/>
              <a:t>- сентябрь: режим молчания и режим шепотной речи;</a:t>
            </a:r>
          </a:p>
          <a:p>
            <a:r>
              <a:rPr lang="ru-RU" dirty="0" smtClean="0"/>
              <a:t>- октябрь и 2 недели ноября: сопряженная речь;</a:t>
            </a:r>
          </a:p>
          <a:p>
            <a:r>
              <a:rPr lang="ru-RU" dirty="0" smtClean="0"/>
              <a:t>- 3 - 4 недели ноября и 1 - 3 недели декабря; отраженная речь;</a:t>
            </a:r>
          </a:p>
          <a:p>
            <a:r>
              <a:rPr lang="ru-RU" dirty="0" smtClean="0"/>
              <a:t>- 4 неделя декабря, январь и февраль: </a:t>
            </a:r>
            <a:r>
              <a:rPr lang="ru-RU" dirty="0" err="1" smtClean="0"/>
              <a:t>вопросно</a:t>
            </a:r>
            <a:r>
              <a:rPr lang="ru-RU" dirty="0" smtClean="0"/>
              <a:t> - ответная речь;</a:t>
            </a:r>
          </a:p>
          <a:p>
            <a:r>
              <a:rPr lang="ru-RU" dirty="0" smtClean="0"/>
              <a:t>- март, апрель, май: самостоятельная речь.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Предполагаемые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- у детей увеличивается кругозор , знания об окружающем мире;</a:t>
            </a:r>
          </a:p>
          <a:p>
            <a:r>
              <a:rPr lang="ru-RU" dirty="0" smtClean="0"/>
              <a:t>- появляется желание пересказывать тексты, придумывать интересные схемы и </a:t>
            </a:r>
            <a:r>
              <a:rPr lang="ru-RU" dirty="0" err="1" smtClean="0"/>
              <a:t>мнемотаблицы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появляется интерес к разучиванию </a:t>
            </a:r>
            <a:r>
              <a:rPr lang="ru-RU" dirty="0" err="1" smtClean="0"/>
              <a:t>стихотворений,загадок</a:t>
            </a:r>
            <a:r>
              <a:rPr lang="ru-RU" dirty="0" smtClean="0"/>
              <a:t> и </a:t>
            </a:r>
            <a:r>
              <a:rPr lang="ru-RU" dirty="0" err="1" smtClean="0"/>
              <a:t>потешек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словарный запас детей выходит на более высокий уровень;</a:t>
            </a:r>
          </a:p>
          <a:p>
            <a:r>
              <a:rPr lang="ru-RU" dirty="0" smtClean="0"/>
              <a:t>- заикающиеся дети преодолевают робость, застенчивость, учатся свободно держаться перед аудиторией.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302224"/>
          </a:xfrm>
        </p:spPr>
        <p:txBody>
          <a:bodyPr/>
          <a:lstStyle/>
          <a:p>
            <a:pPr algn="ctr"/>
            <a:r>
              <a:rPr lang="ru-RU" dirty="0" smtClean="0"/>
              <a:t>Творческое создание детьми опорных схем.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82</TotalTime>
  <Words>477</Words>
  <Application>Microsoft Office PowerPoint</Application>
  <PresentationFormat>Экран (4:3)</PresentationFormat>
  <Paragraphs>71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Georgia</vt:lpstr>
      <vt:lpstr>Trebuchet MS</vt:lpstr>
      <vt:lpstr>Wingdings 2</vt:lpstr>
      <vt:lpstr>Городская</vt:lpstr>
      <vt:lpstr>Использование мнемотаблиц в работе с заикающимися детьми старшего дошкольного возраста</vt:lpstr>
      <vt:lpstr>   Мнемотехника –  искусство запоминания, совокупность приемов  и способов, облегчающих  запоминание и увеличивающих  объем памяти путем образования  искусственных ассоциаций. </vt:lpstr>
      <vt:lpstr>Использование мнемотехники помогает развивать: </vt:lpstr>
      <vt:lpstr>Суть мнемотаблиц-</vt:lpstr>
      <vt:lpstr>Метод - мнемотехника</vt:lpstr>
      <vt:lpstr>Этапы использования мнемотаблиц для разучивания стихотворений:</vt:lpstr>
      <vt:lpstr>Презентация PowerPoint</vt:lpstr>
      <vt:lpstr>Предполагаемые результаты</vt:lpstr>
      <vt:lpstr>Творческое создание детьми опорных схем.</vt:lpstr>
      <vt:lpstr>«Птичка летает…»Жуковский В.</vt:lpstr>
      <vt:lpstr>«Птичка летает…» Жуковский В.</vt:lpstr>
      <vt:lpstr>«Опустел скворечник…»И.Токмакова</vt:lpstr>
      <vt:lpstr>«Опустел скворечник…» И.Токмакова</vt:lpstr>
      <vt:lpstr>«Опустел скворечник…»И.Токмакова</vt:lpstr>
      <vt:lpstr>«Опустел скворечник…»И. Токмакова</vt:lpstr>
      <vt:lpstr>Ростом разные подружки, но похожи друг на дружку…</vt:lpstr>
      <vt:lpstr>Сидит девица в темнице, а коса на улице (морковка).</vt:lpstr>
      <vt:lpstr>«Птичка летает…»Жуковский В. </vt:lpstr>
      <vt:lpstr>«Сидит дед…»</vt:lpstr>
      <vt:lpstr>«Сидит дед…»</vt:lpstr>
      <vt:lpstr>«Ростом разные подружки…»</vt:lpstr>
      <vt:lpstr>«На большом..»</vt:lpstr>
      <vt:lpstr>« На большом …»</vt:lpstr>
      <vt:lpstr>Мы долго думали, гадали…</vt:lpstr>
      <vt:lpstr>Презентация PowerPoint</vt:lpstr>
      <vt:lpstr>Презентация PowerPoint</vt:lpstr>
      <vt:lpstr>Дуют ветры в феврале…</vt:lpstr>
      <vt:lpstr>К нам на ёлку, ой-ёй-ёй…</vt:lpstr>
      <vt:lpstr>Мы весной его не встретим…</vt:lpstr>
      <vt:lpstr>Презентация PowerPoint</vt:lpstr>
    </vt:vector>
  </TitlesOfParts>
  <Company>Krokoz™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мнетотехники в работе с заикающимися детьми старшего дошкольного возраста</dc:title>
  <dc:creator>вера</dc:creator>
  <cp:lastModifiedBy>Master</cp:lastModifiedBy>
  <cp:revision>27</cp:revision>
  <dcterms:created xsi:type="dcterms:W3CDTF">2015-11-05T10:40:01Z</dcterms:created>
  <dcterms:modified xsi:type="dcterms:W3CDTF">2017-01-25T16:57:56Z</dcterms:modified>
</cp:coreProperties>
</file>